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92" r:id="rId1"/>
    <p:sldMasterId id="2147483693" r:id="rId2"/>
    <p:sldMasterId id="2147483694" r:id="rId3"/>
  </p:sldMasterIdLst>
  <p:notesMasterIdLst>
    <p:notesMasterId r:id="rId17"/>
  </p:notesMasterIdLst>
  <p:sldIdLst>
    <p:sldId id="257" r:id="rId4"/>
    <p:sldId id="258" r:id="rId5"/>
    <p:sldId id="259" r:id="rId6"/>
    <p:sldId id="261" r:id="rId7"/>
    <p:sldId id="264" r:id="rId8"/>
    <p:sldId id="263" r:id="rId9"/>
    <p:sldId id="266" r:id="rId10"/>
    <p:sldId id="265" r:id="rId11"/>
    <p:sldId id="267" r:id="rId12"/>
    <p:sldId id="268" r:id="rId13"/>
    <p:sldId id="269" r:id="rId14"/>
    <p:sldId id="260" r:id="rId15"/>
    <p:sldId id="270" r:id="rId16"/>
  </p:sldIdLst>
  <p:sldSz cx="9144000" cy="5143500" type="screen16x9"/>
  <p:notesSz cx="6858000" cy="9144000"/>
  <p:embeddedFontLst>
    <p:embeddedFont>
      <p:font typeface="Dosis" panose="02010503020202060003" pitchFamily="2" charset="77"/>
      <p:regular r:id="rId18"/>
      <p:bold r:id="rId18"/>
    </p:embeddedFont>
    <p:embeddedFont>
      <p:font typeface="Roboto" panose="02000000000000000000" pitchFamily="2" charset="0"/>
      <p:regular r:id="rId18"/>
      <p:bold r:id="rId18"/>
      <p:italic r:id="rId18"/>
      <p:boldItalic r:id="rId18"/>
    </p:embeddedFont>
    <p:embeddedFont>
      <p:font typeface="Roboto Black" panose="02000000000000000000" pitchFamily="2" charset="0"/>
      <p:bold r:id="rId18"/>
      <p:boldItalic r:id="rId18"/>
    </p:embeddedFont>
    <p:embeddedFont>
      <p:font typeface="Roboto Thin" panose="02000000000000000000" pitchFamily="2" charset="0"/>
      <p:regular r:id="rId18"/>
      <p:bold r:id="rId18"/>
      <p:italic r:id="rId18"/>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8"/>
    <p:restoredTop sz="94643"/>
  </p:normalViewPr>
  <p:slideViewPr>
    <p:cSldViewPr snapToGrid="0">
      <p:cViewPr varScale="1">
        <p:scale>
          <a:sx n="158" d="100"/>
          <a:sy n="158" d="100"/>
        </p:scale>
        <p:origin x="200" y="2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NUL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160013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96325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775253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19914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40347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06910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928617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770287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2">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2">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3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1.emf"/><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5375637"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5600" dirty="0">
                <a:solidFill>
                  <a:schemeClr val="lt1"/>
                </a:solidFill>
                <a:latin typeface="Bauhaus 93" pitchFamily="82" charset="77"/>
                <a:ea typeface="Roboto Black"/>
                <a:cs typeface="Roboto Black"/>
                <a:sym typeface="Roboto Black"/>
              </a:rPr>
              <a:t>Attribution Queries – </a:t>
            </a:r>
          </a:p>
          <a:p>
            <a:pPr marL="0" marR="0" lvl="0" indent="0" algn="l" rtl="0">
              <a:lnSpc>
                <a:spcPct val="100000"/>
              </a:lnSpc>
              <a:spcBef>
                <a:spcPts val="0"/>
              </a:spcBef>
              <a:spcAft>
                <a:spcPts val="0"/>
              </a:spcAft>
              <a:buClr>
                <a:srgbClr val="295269"/>
              </a:buClr>
              <a:buFont typeface="Arial"/>
              <a:buNone/>
            </a:pPr>
            <a:r>
              <a:rPr lang="en-US" sz="5600" dirty="0">
                <a:solidFill>
                  <a:schemeClr val="lt1"/>
                </a:solidFill>
                <a:latin typeface="Bauhaus 93" pitchFamily="82" charset="77"/>
                <a:ea typeface="Roboto Black"/>
                <a:cs typeface="Roboto Black"/>
                <a:sym typeface="Roboto Black"/>
              </a:rPr>
              <a:t>CoolTShirts Case Study</a:t>
            </a:r>
            <a:endParaRPr sz="1200" dirty="0">
              <a:solidFill>
                <a:schemeClr val="lt1"/>
              </a:solidFill>
              <a:latin typeface="Bauhaus 93" pitchFamily="82" charset="77"/>
            </a:endParaRPr>
          </a:p>
          <a:p>
            <a:pPr marL="0" lvl="0" indent="0" algn="l" rtl="0">
              <a:spcBef>
                <a:spcPts val="0"/>
              </a:spcBef>
              <a:spcAft>
                <a:spcPts val="0"/>
              </a:spcAft>
              <a:buClr>
                <a:schemeClr val="dk1"/>
              </a:buClr>
              <a:buSzPts val="1100"/>
              <a:buFont typeface="Arial"/>
              <a:buNone/>
            </a:pPr>
            <a:r>
              <a:rPr lang="en" sz="2000" dirty="0">
                <a:solidFill>
                  <a:srgbClr val="EFEFEF"/>
                </a:solidFill>
                <a:latin typeface="Salesforce Sans" panose="020B0505020202020203" pitchFamily="34" charset="77"/>
                <a:ea typeface="Roboto Thin"/>
                <a:cs typeface="Roboto Thin"/>
                <a:sym typeface="Roboto Thin"/>
              </a:rPr>
              <a:t>Learn SQL from Scratch</a:t>
            </a:r>
            <a:endParaRPr sz="2000" dirty="0">
              <a:solidFill>
                <a:srgbClr val="EFEFEF"/>
              </a:solidFill>
              <a:latin typeface="Salesforce Sans" panose="020B0505020202020203" pitchFamily="34" charset="77"/>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000" dirty="0">
                <a:solidFill>
                  <a:srgbClr val="EFEFEF"/>
                </a:solidFill>
                <a:latin typeface="Salesforce Sans" panose="020B0505020202020203" pitchFamily="34" charset="77"/>
                <a:ea typeface="Roboto Thin"/>
                <a:cs typeface="Roboto Thin"/>
                <a:sym typeface="Roboto Thin"/>
              </a:rPr>
              <a:t>James Binauhan</a:t>
            </a:r>
            <a:endParaRPr sz="2000" dirty="0">
              <a:solidFill>
                <a:srgbClr val="EFEFEF"/>
              </a:solidFill>
              <a:latin typeface="Salesforce Sans" panose="020B0505020202020203" pitchFamily="34" charset="77"/>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000" dirty="0">
                <a:solidFill>
                  <a:srgbClr val="EFEFEF"/>
                </a:solidFill>
                <a:latin typeface="Salesforce Sans" panose="020B0505020202020203" pitchFamily="34" charset="77"/>
                <a:ea typeface="Roboto Thin"/>
                <a:cs typeface="Roboto Thin"/>
                <a:sym typeface="Roboto Thin"/>
              </a:rPr>
              <a:t>20 May 2019</a:t>
            </a:r>
            <a:endParaRPr sz="2000" dirty="0">
              <a:solidFill>
                <a:srgbClr val="EFEFEF"/>
              </a:solidFill>
              <a:latin typeface="Salesforce Sans" panose="020B0505020202020203" pitchFamily="34" charset="77"/>
              <a:ea typeface="Roboto Thin"/>
              <a:cs typeface="Roboto Thin"/>
              <a:sym typeface="Roboto Thin"/>
            </a:endParaRPr>
          </a:p>
        </p:txBody>
      </p:sp>
      <p:pic>
        <p:nvPicPr>
          <p:cNvPr id="5" name="Picture 4">
            <a:extLst>
              <a:ext uri="{FF2B5EF4-FFF2-40B4-BE49-F238E27FC236}">
                <a16:creationId xmlns:a16="http://schemas.microsoft.com/office/drawing/2014/main" id="{87E85185-B69D-8147-AD13-FA7968164437}"/>
              </a:ext>
            </a:extLst>
          </p:cNvPr>
          <p:cNvPicPr>
            <a:picLocks noChangeAspect="1"/>
          </p:cNvPicPr>
          <p:nvPr/>
        </p:nvPicPr>
        <p:blipFill>
          <a:blip r:embed="rId3"/>
          <a:stretch>
            <a:fillRect/>
          </a:stretch>
        </p:blipFill>
        <p:spPr>
          <a:xfrm>
            <a:off x="7234280" y="3233780"/>
            <a:ext cx="1909720" cy="1909720"/>
          </a:xfrm>
          <a:prstGeom prst="rect">
            <a:avLst/>
          </a:prstGeom>
        </p:spPr>
      </p:pic>
      <p:pic>
        <p:nvPicPr>
          <p:cNvPr id="6" name="Shape 299">
            <a:extLst>
              <a:ext uri="{FF2B5EF4-FFF2-40B4-BE49-F238E27FC236}">
                <a16:creationId xmlns:a16="http://schemas.microsoft.com/office/drawing/2014/main" id="{9E8F2F05-B995-3C42-88D2-199E1D411993}"/>
              </a:ext>
            </a:extLst>
          </p:cNvPr>
          <p:cNvPicPr preferRelativeResize="0"/>
          <p:nvPr/>
        </p:nvPicPr>
        <p:blipFill>
          <a:blip r:embed="rId4">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5" y="191820"/>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000" b="1" dirty="0">
                <a:solidFill>
                  <a:srgbClr val="295269"/>
                </a:solidFill>
                <a:latin typeface="Roboto"/>
                <a:ea typeface="Roboto"/>
                <a:cs typeface="Roboto"/>
                <a:sym typeface="Roboto"/>
              </a:rPr>
              <a:t>Last Touch Users Who Made Purchases</a:t>
            </a:r>
            <a:endParaRPr sz="2000" b="1" dirty="0">
              <a:solidFill>
                <a:srgbClr val="295269"/>
              </a:solidFill>
              <a:latin typeface="Roboto"/>
              <a:ea typeface="Roboto"/>
              <a:cs typeface="Roboto"/>
              <a:sym typeface="Roboto"/>
            </a:endParaRPr>
          </a:p>
        </p:txBody>
      </p:sp>
      <p:sp>
        <p:nvSpPr>
          <p:cNvPr id="323" name="Shape 323"/>
          <p:cNvSpPr txBox="1"/>
          <p:nvPr/>
        </p:nvSpPr>
        <p:spPr>
          <a:xfrm>
            <a:off x="5179100" y="1201324"/>
            <a:ext cx="3870900" cy="3925137"/>
          </a:xfrm>
          <a:prstGeom prst="rect">
            <a:avLst/>
          </a:prstGeom>
          <a:solidFill>
            <a:srgbClr val="D9D9D9"/>
          </a:solidFill>
          <a:ln>
            <a:noFill/>
          </a:ln>
        </p:spPr>
        <p:txBody>
          <a:bodyPr spcFirstLastPara="1" wrap="square" lIns="91425" tIns="91425" rIns="91425" bIns="91425" anchor="t" anchorCtr="0">
            <a:noAutofit/>
          </a:bodyPr>
          <a:lstStyle/>
          <a:p>
            <a:pPr lvl="0"/>
            <a:r>
              <a:rPr lang="en-US" sz="900" dirty="0">
                <a:latin typeface="Courier New"/>
                <a:ea typeface="Courier New"/>
                <a:cs typeface="Courier New"/>
                <a:sym typeface="Courier New"/>
              </a:rPr>
              <a:t>--How many last touches on the purchase page is each campaign responsible for?--</a:t>
            </a:r>
          </a:p>
          <a:p>
            <a:pPr lvl="0"/>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 WITH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AS (</a:t>
            </a:r>
          </a:p>
          <a:p>
            <a:pPr lvl="0"/>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r>
              <a:rPr lang="en-US" sz="900" dirty="0">
                <a:latin typeface="Courier New"/>
                <a:ea typeface="Courier New"/>
                <a:cs typeface="Courier New"/>
                <a:sym typeface="Courier New"/>
              </a:rPr>
              <a:t>  MAX(timestamp) AS '</a:t>
            </a:r>
            <a:r>
              <a:rPr lang="en-US" sz="900" dirty="0" err="1">
                <a:latin typeface="Courier New"/>
                <a:ea typeface="Courier New"/>
                <a:cs typeface="Courier New"/>
                <a:sym typeface="Courier New"/>
              </a:rPr>
              <a:t>last_touch_time</a:t>
            </a:r>
            <a:r>
              <a:rPr lang="en-US" sz="900" dirty="0">
                <a:latin typeface="Courier New"/>
                <a:ea typeface="Courier New"/>
                <a:cs typeface="Courier New"/>
                <a:sym typeface="Courier New"/>
              </a:rPr>
              <a:t>'</a:t>
            </a:r>
          </a:p>
          <a:p>
            <a:pPr lvl="0"/>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   WHERE </a:t>
            </a:r>
            <a:r>
              <a:rPr lang="en-US" sz="900" dirty="0" err="1">
                <a:latin typeface="Courier New"/>
                <a:ea typeface="Courier New"/>
                <a:cs typeface="Courier New"/>
                <a:sym typeface="Courier New"/>
              </a:rPr>
              <a:t>page_name</a:t>
            </a:r>
            <a:r>
              <a:rPr lang="en-US" sz="900" dirty="0">
                <a:latin typeface="Courier New"/>
                <a:ea typeface="Courier New"/>
                <a:cs typeface="Courier New"/>
                <a:sym typeface="Courier New"/>
              </a:rPr>
              <a:t> = '4 - purchase'</a:t>
            </a:r>
          </a:p>
          <a:p>
            <a:pPr lvl="0"/>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r>
              <a:rPr lang="en-US" sz="900" dirty="0">
                <a:latin typeface="Courier New"/>
                <a:ea typeface="Courier New"/>
                <a:cs typeface="Courier New"/>
                <a:sym typeface="Courier New"/>
              </a:rPr>
              <a:t>    </a:t>
            </a:r>
          </a:p>
          <a:p>
            <a:pPr lvl="0"/>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lt_count</a:t>
            </a:r>
            <a:r>
              <a:rPr lang="en-US" sz="900" dirty="0">
                <a:latin typeface="Courier New"/>
                <a:ea typeface="Courier New"/>
                <a:cs typeface="Courier New"/>
                <a:sym typeface="Courier New"/>
              </a:rPr>
              <a:t> AS (</a:t>
            </a:r>
          </a:p>
          <a:p>
            <a:pPr lvl="0"/>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a:t>
            </a:r>
          </a:p>
          <a:p>
            <a:pPr lvl="0"/>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lt.last_touch_time</a:t>
            </a:r>
            <a:r>
              <a:rPr lang="en-US" sz="900" dirty="0">
                <a:latin typeface="Courier New"/>
                <a:ea typeface="Courier New"/>
                <a:cs typeface="Courier New"/>
                <a:sym typeface="Courier New"/>
              </a:rPr>
              <a:t>,</a:t>
            </a:r>
          </a:p>
          <a:p>
            <a:pPr lvl="0"/>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pv.utm_source</a:t>
            </a:r>
            <a:r>
              <a:rPr lang="en-US" sz="900" dirty="0">
                <a:latin typeface="Courier New"/>
                <a:ea typeface="Courier New"/>
                <a:cs typeface="Courier New"/>
                <a:sym typeface="Courier New"/>
              </a:rPr>
              <a:t>,</a:t>
            </a:r>
          </a:p>
          <a:p>
            <a:pPr lvl="0"/>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pv.utm_campaign</a:t>
            </a:r>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lt</a:t>
            </a:r>
            <a:r>
              <a:rPr lang="en-US" sz="900" dirty="0">
                <a:latin typeface="Courier New"/>
                <a:ea typeface="Courier New"/>
                <a:cs typeface="Courier New"/>
                <a:sym typeface="Courier New"/>
              </a:rPr>
              <a:t>'</a:t>
            </a:r>
          </a:p>
          <a:p>
            <a:pPr lvl="0"/>
            <a:r>
              <a:rPr lang="en-US" sz="900" dirty="0">
                <a:latin typeface="Courier New"/>
                <a:ea typeface="Courier New"/>
                <a:cs typeface="Courier New"/>
                <a:sym typeface="Courier New"/>
              </a:rPr>
              <a:t>    JOIN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pv</a:t>
            </a:r>
            <a:r>
              <a:rPr lang="en-US" sz="900" dirty="0">
                <a:latin typeface="Courier New"/>
                <a:ea typeface="Courier New"/>
                <a:cs typeface="Courier New"/>
                <a:sym typeface="Courier New"/>
              </a:rPr>
              <a:t>'</a:t>
            </a:r>
          </a:p>
          <a:p>
            <a:pPr lvl="0"/>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pv.user_id</a:t>
            </a:r>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lt.last_touch_time</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pv.timestamp</a:t>
            </a:r>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    )</a:t>
            </a:r>
          </a:p>
          <a:p>
            <a:pPr lvl="0"/>
            <a:r>
              <a:rPr lang="en-US" sz="900" dirty="0">
                <a:latin typeface="Courier New"/>
                <a:ea typeface="Courier New"/>
                <a:cs typeface="Courier New"/>
                <a:sym typeface="Courier New"/>
              </a:rPr>
              <a:t>    </a:t>
            </a:r>
          </a:p>
          <a:p>
            <a:pPr lvl="0"/>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lt_count.utm_source</a:t>
            </a:r>
            <a:r>
              <a:rPr lang="en-US" sz="900" dirty="0">
                <a:latin typeface="Courier New"/>
                <a:ea typeface="Courier New"/>
                <a:cs typeface="Courier New"/>
                <a:sym typeface="Courier New"/>
              </a:rPr>
              <a:t> AS 'source',</a:t>
            </a:r>
          </a:p>
          <a:p>
            <a:pPr lvl="0"/>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lt_count.utm_campaign</a:t>
            </a:r>
            <a:r>
              <a:rPr lang="en-US" sz="900" dirty="0">
                <a:latin typeface="Courier New"/>
                <a:ea typeface="Courier New"/>
                <a:cs typeface="Courier New"/>
                <a:sym typeface="Courier New"/>
              </a:rPr>
              <a:t> AS 'campaign',</a:t>
            </a:r>
          </a:p>
          <a:p>
            <a:pPr lvl="0"/>
            <a:r>
              <a:rPr lang="en-US" sz="900" dirty="0">
                <a:latin typeface="Courier New"/>
                <a:ea typeface="Courier New"/>
                <a:cs typeface="Courier New"/>
                <a:sym typeface="Courier New"/>
              </a:rPr>
              <a:t>      COUNT (*) AS 'count'</a:t>
            </a:r>
          </a:p>
          <a:p>
            <a:pPr lvl="0"/>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lt_count</a:t>
            </a:r>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      GROUP BY 1,2</a:t>
            </a:r>
          </a:p>
          <a:p>
            <a:pPr lvl="0"/>
            <a:r>
              <a:rPr lang="en-US" sz="900" dirty="0">
                <a:latin typeface="Courier New"/>
                <a:ea typeface="Courier New"/>
                <a:cs typeface="Courier New"/>
                <a:sym typeface="Courier New"/>
              </a:rPr>
              <a:t>      ORDER BY 3 DESC;</a:t>
            </a:r>
            <a:endParaRPr sz="900" dirty="0">
              <a:latin typeface="Courier New"/>
              <a:ea typeface="Courier New"/>
              <a:cs typeface="Courier New"/>
              <a:sym typeface="Courier New"/>
            </a:endParaRPr>
          </a:p>
        </p:txBody>
      </p:sp>
      <p:sp>
        <p:nvSpPr>
          <p:cNvPr id="324" name="Shape 324"/>
          <p:cNvSpPr txBox="1"/>
          <p:nvPr/>
        </p:nvSpPr>
        <p:spPr>
          <a:xfrm>
            <a:off x="177975" y="1201325"/>
            <a:ext cx="4920900" cy="97543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000" dirty="0">
                <a:latin typeface="Salesforce Sans" panose="020B0505020202020203" pitchFamily="34" charset="77"/>
                <a:ea typeface="Roboto"/>
                <a:cs typeface="Roboto"/>
                <a:sym typeface="Roboto"/>
              </a:rPr>
              <a:t>How many last touches on the purchases page is each campaign responsible for?</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000" dirty="0">
                <a:latin typeface="Salesforce Sans" panose="020B0505020202020203" pitchFamily="34" charset="77"/>
                <a:ea typeface="Roboto"/>
                <a:cs typeface="Roboto"/>
                <a:sym typeface="Roboto"/>
              </a:rPr>
              <a:t>Please see chart below or the ran query result to the right.</a:t>
            </a:r>
          </a:p>
        </p:txBody>
      </p:sp>
      <p:graphicFrame>
        <p:nvGraphicFramePr>
          <p:cNvPr id="9" name="Shape 325">
            <a:extLst>
              <a:ext uri="{FF2B5EF4-FFF2-40B4-BE49-F238E27FC236}">
                <a16:creationId xmlns:a16="http://schemas.microsoft.com/office/drawing/2014/main" id="{6849360A-0015-094C-8440-7583E6144A7E}"/>
              </a:ext>
            </a:extLst>
          </p:cNvPr>
          <p:cNvGraphicFramePr/>
          <p:nvPr>
            <p:extLst>
              <p:ext uri="{D42A27DB-BD31-4B8C-83A1-F6EECF244321}">
                <p14:modId xmlns:p14="http://schemas.microsoft.com/office/powerpoint/2010/main" val="2601806957"/>
              </p:ext>
            </p:extLst>
          </p:nvPr>
        </p:nvGraphicFramePr>
        <p:xfrm>
          <a:off x="1691235" y="2281953"/>
          <a:ext cx="3390562" cy="2844508"/>
        </p:xfrm>
        <a:graphic>
          <a:graphicData uri="http://schemas.openxmlformats.org/drawingml/2006/table">
            <a:tbl>
              <a:tblPr>
                <a:noFill/>
                <a:tableStyleId>{8628B589-4659-4227-9C68-565DD4A46BFE}</a:tableStyleId>
              </a:tblPr>
              <a:tblGrid>
                <a:gridCol w="715470">
                  <a:extLst>
                    <a:ext uri="{9D8B030D-6E8A-4147-A177-3AD203B41FA5}">
                      <a16:colId xmlns:a16="http://schemas.microsoft.com/office/drawing/2014/main" val="20000"/>
                    </a:ext>
                  </a:extLst>
                </a:gridCol>
                <a:gridCol w="2009429">
                  <a:extLst>
                    <a:ext uri="{9D8B030D-6E8A-4147-A177-3AD203B41FA5}">
                      <a16:colId xmlns:a16="http://schemas.microsoft.com/office/drawing/2014/main" val="20001"/>
                    </a:ext>
                  </a:extLst>
                </a:gridCol>
                <a:gridCol w="665663">
                  <a:extLst>
                    <a:ext uri="{9D8B030D-6E8A-4147-A177-3AD203B41FA5}">
                      <a16:colId xmlns:a16="http://schemas.microsoft.com/office/drawing/2014/main" val="20002"/>
                    </a:ext>
                  </a:extLst>
                </a:gridCol>
              </a:tblGrid>
              <a:tr h="343844">
                <a:tc>
                  <a:txBody>
                    <a:bodyPr/>
                    <a:lstStyle/>
                    <a:p>
                      <a:pPr marL="0" lvl="0" indent="0" algn="ctr" rtl="0">
                        <a:spcBef>
                          <a:spcPts val="0"/>
                        </a:spcBef>
                        <a:spcAft>
                          <a:spcPts val="0"/>
                        </a:spcAft>
                        <a:buNone/>
                      </a:pPr>
                      <a:r>
                        <a:rPr lang="en" sz="1000" b="1" dirty="0">
                          <a:solidFill>
                            <a:srgbClr val="FFFFFF"/>
                          </a:solidFill>
                        </a:rPr>
                        <a:t>source</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 sz="1000" b="1" dirty="0">
                          <a:solidFill>
                            <a:srgbClr val="FFFFFF"/>
                          </a:solidFill>
                        </a:rPr>
                        <a:t>campaign</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 sz="1000" b="1" dirty="0">
                          <a:solidFill>
                            <a:srgbClr val="FFFFFF"/>
                          </a:solidFill>
                        </a:rPr>
                        <a:t>count</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12583">
                <a:tc>
                  <a:txBody>
                    <a:bodyPr/>
                    <a:lstStyle/>
                    <a:p>
                      <a:pPr marL="0" lvl="0" indent="0" rtl="0">
                        <a:spcBef>
                          <a:spcPts val="0"/>
                        </a:spcBef>
                        <a:spcAft>
                          <a:spcPts val="0"/>
                        </a:spcAft>
                        <a:buNone/>
                      </a:pPr>
                      <a:r>
                        <a:rPr lang="en-US" sz="800" dirty="0"/>
                        <a:t>email</a:t>
                      </a:r>
                      <a:endParaRPr sz="800" dirty="0"/>
                    </a:p>
                  </a:txBody>
                  <a:tcPr marL="91425" marR="91425" marT="91425" marB="91425"/>
                </a:tc>
                <a:tc>
                  <a:txBody>
                    <a:bodyPr/>
                    <a:lstStyle/>
                    <a:p>
                      <a:pPr algn="ctr"/>
                      <a:r>
                        <a:rPr lang="en-US" sz="800" dirty="0">
                          <a:solidFill>
                            <a:srgbClr val="525252"/>
                          </a:solidFill>
                          <a:effectLst/>
                        </a:rPr>
                        <a:t>weekly-newsletter</a:t>
                      </a:r>
                    </a:p>
                  </a:txBody>
                  <a:tcPr anchor="ctr"/>
                </a:tc>
                <a:tc>
                  <a:txBody>
                    <a:bodyPr/>
                    <a:lstStyle/>
                    <a:p>
                      <a:pPr marL="0" lvl="0" indent="0" rtl="0">
                        <a:spcBef>
                          <a:spcPts val="0"/>
                        </a:spcBef>
                        <a:spcAft>
                          <a:spcPts val="0"/>
                        </a:spcAft>
                        <a:buNone/>
                      </a:pPr>
                      <a:r>
                        <a:rPr lang="en-US" sz="800" dirty="0"/>
                        <a:t>115</a:t>
                      </a:r>
                      <a:endParaRPr sz="800" dirty="0"/>
                    </a:p>
                  </a:txBody>
                  <a:tcPr marL="91425" marR="91425" marT="91425" marB="91425"/>
                </a:tc>
                <a:extLst>
                  <a:ext uri="{0D108BD9-81ED-4DB2-BD59-A6C34878D82A}">
                    <a16:rowId xmlns:a16="http://schemas.microsoft.com/office/drawing/2014/main" val="10001"/>
                  </a:ext>
                </a:extLst>
              </a:tr>
              <a:tr h="312583">
                <a:tc>
                  <a:txBody>
                    <a:bodyPr/>
                    <a:lstStyle/>
                    <a:p>
                      <a:pPr marL="0" lvl="0" indent="0" rtl="0">
                        <a:spcBef>
                          <a:spcPts val="0"/>
                        </a:spcBef>
                        <a:spcAft>
                          <a:spcPts val="0"/>
                        </a:spcAft>
                        <a:buNone/>
                      </a:pPr>
                      <a:r>
                        <a:rPr lang="en-US" sz="800" dirty="0" err="1"/>
                        <a:t>facebook</a:t>
                      </a:r>
                      <a:endParaRPr lang="en-US" sz="800" dirty="0"/>
                    </a:p>
                  </a:txBody>
                  <a:tcPr marL="91425" marR="91425" marT="91425" marB="91425"/>
                </a:tc>
                <a:tc>
                  <a:txBody>
                    <a:bodyPr/>
                    <a:lstStyle/>
                    <a:p>
                      <a:pPr algn="ctr"/>
                      <a:r>
                        <a:rPr lang="en-US" sz="800" dirty="0" err="1">
                          <a:solidFill>
                            <a:srgbClr val="525252"/>
                          </a:solidFill>
                          <a:effectLst/>
                        </a:rPr>
                        <a:t>retargetting</a:t>
                      </a:r>
                      <a:r>
                        <a:rPr lang="en-US" sz="800" dirty="0">
                          <a:solidFill>
                            <a:srgbClr val="525252"/>
                          </a:solidFill>
                          <a:effectLst/>
                        </a:rPr>
                        <a:t>-ad</a:t>
                      </a:r>
                    </a:p>
                  </a:txBody>
                  <a:tcPr anchor="ctr"/>
                </a:tc>
                <a:tc>
                  <a:txBody>
                    <a:bodyPr/>
                    <a:lstStyle/>
                    <a:p>
                      <a:pPr marL="0" lvl="0" indent="0" rtl="0">
                        <a:spcBef>
                          <a:spcPts val="0"/>
                        </a:spcBef>
                        <a:spcAft>
                          <a:spcPts val="0"/>
                        </a:spcAft>
                        <a:buNone/>
                      </a:pPr>
                      <a:r>
                        <a:rPr lang="en-US" sz="800" dirty="0"/>
                        <a:t>113</a:t>
                      </a:r>
                      <a:endParaRPr sz="800" dirty="0"/>
                    </a:p>
                  </a:txBody>
                  <a:tcPr marL="91425" marR="91425" marT="91425" marB="91425"/>
                </a:tc>
                <a:extLst>
                  <a:ext uri="{0D108BD9-81ED-4DB2-BD59-A6C34878D82A}">
                    <a16:rowId xmlns:a16="http://schemas.microsoft.com/office/drawing/2014/main" val="10002"/>
                  </a:ext>
                </a:extLst>
              </a:tr>
              <a:tr h="312583">
                <a:tc>
                  <a:txBody>
                    <a:bodyPr/>
                    <a:lstStyle/>
                    <a:p>
                      <a:pPr marL="0" lvl="0" indent="0" rtl="0">
                        <a:spcBef>
                          <a:spcPts val="0"/>
                        </a:spcBef>
                        <a:spcAft>
                          <a:spcPts val="0"/>
                        </a:spcAft>
                        <a:buNone/>
                      </a:pPr>
                      <a:r>
                        <a:rPr lang="en-US" sz="800" dirty="0"/>
                        <a:t>email</a:t>
                      </a:r>
                      <a:endParaRPr sz="800" dirty="0"/>
                    </a:p>
                  </a:txBody>
                  <a:tcPr marL="91425" marR="91425" marT="91425" marB="91425"/>
                </a:tc>
                <a:tc>
                  <a:txBody>
                    <a:bodyPr/>
                    <a:lstStyle/>
                    <a:p>
                      <a:pPr algn="ctr"/>
                      <a:r>
                        <a:rPr lang="en-US" sz="800" dirty="0" err="1">
                          <a:solidFill>
                            <a:srgbClr val="525252"/>
                          </a:solidFill>
                          <a:effectLst/>
                        </a:rPr>
                        <a:t>retargetting</a:t>
                      </a:r>
                      <a:r>
                        <a:rPr lang="en-US" sz="800" dirty="0">
                          <a:solidFill>
                            <a:srgbClr val="525252"/>
                          </a:solidFill>
                          <a:effectLst/>
                        </a:rPr>
                        <a:t>-campaign</a:t>
                      </a:r>
                    </a:p>
                  </a:txBody>
                  <a:tcPr anchor="ctr"/>
                </a:tc>
                <a:tc>
                  <a:txBody>
                    <a:bodyPr/>
                    <a:lstStyle/>
                    <a:p>
                      <a:pPr marL="0" lvl="0" indent="0" rtl="0">
                        <a:spcBef>
                          <a:spcPts val="0"/>
                        </a:spcBef>
                        <a:spcAft>
                          <a:spcPts val="0"/>
                        </a:spcAft>
                        <a:buNone/>
                      </a:pPr>
                      <a:r>
                        <a:rPr lang="en-US" sz="800" dirty="0"/>
                        <a:t>54</a:t>
                      </a:r>
                      <a:endParaRPr sz="800" dirty="0"/>
                    </a:p>
                  </a:txBody>
                  <a:tcPr marL="91425" marR="91425" marT="91425" marB="91425"/>
                </a:tc>
                <a:extLst>
                  <a:ext uri="{0D108BD9-81ED-4DB2-BD59-A6C34878D82A}">
                    <a16:rowId xmlns:a16="http://schemas.microsoft.com/office/drawing/2014/main" val="10003"/>
                  </a:ext>
                </a:extLst>
              </a:tr>
              <a:tr h="312583">
                <a:tc>
                  <a:txBody>
                    <a:bodyPr/>
                    <a:lstStyle/>
                    <a:p>
                      <a:pPr marL="0" lvl="0" indent="0" rtl="0">
                        <a:spcBef>
                          <a:spcPts val="0"/>
                        </a:spcBef>
                        <a:spcAft>
                          <a:spcPts val="0"/>
                        </a:spcAft>
                        <a:buNone/>
                      </a:pPr>
                      <a:r>
                        <a:rPr lang="en-US" sz="800" dirty="0"/>
                        <a:t>google</a:t>
                      </a:r>
                      <a:endParaRPr sz="800" dirty="0"/>
                    </a:p>
                  </a:txBody>
                  <a:tcPr marL="91425" marR="91425" marT="91425" marB="91425"/>
                </a:tc>
                <a:tc>
                  <a:txBody>
                    <a:bodyPr/>
                    <a:lstStyle/>
                    <a:p>
                      <a:pPr algn="ctr"/>
                      <a:r>
                        <a:rPr lang="en-US" sz="800" dirty="0">
                          <a:solidFill>
                            <a:srgbClr val="525252"/>
                          </a:solidFill>
                          <a:effectLst/>
                        </a:rPr>
                        <a:t>paid-search</a:t>
                      </a:r>
                    </a:p>
                  </a:txBody>
                  <a:tcPr anchor="ctr"/>
                </a:tc>
                <a:tc>
                  <a:txBody>
                    <a:bodyPr/>
                    <a:lstStyle/>
                    <a:p>
                      <a:pPr marL="0" lvl="0" indent="0" rtl="0">
                        <a:spcBef>
                          <a:spcPts val="0"/>
                        </a:spcBef>
                        <a:spcAft>
                          <a:spcPts val="0"/>
                        </a:spcAft>
                        <a:buNone/>
                      </a:pPr>
                      <a:r>
                        <a:rPr lang="en-US" sz="800" dirty="0"/>
                        <a:t>52</a:t>
                      </a:r>
                    </a:p>
                  </a:txBody>
                  <a:tcPr marL="91425" marR="91425" marT="91425" marB="91425"/>
                </a:tc>
                <a:extLst>
                  <a:ext uri="{0D108BD9-81ED-4DB2-BD59-A6C34878D82A}">
                    <a16:rowId xmlns:a16="http://schemas.microsoft.com/office/drawing/2014/main" val="3876799811"/>
                  </a:ext>
                </a:extLst>
              </a:tr>
              <a:tr h="312583">
                <a:tc>
                  <a:txBody>
                    <a:bodyPr/>
                    <a:lstStyle/>
                    <a:p>
                      <a:pPr marL="0" lvl="0" indent="0" rtl="0">
                        <a:spcBef>
                          <a:spcPts val="0"/>
                        </a:spcBef>
                        <a:spcAft>
                          <a:spcPts val="0"/>
                        </a:spcAft>
                        <a:buNone/>
                      </a:pPr>
                      <a:r>
                        <a:rPr lang="en-US" sz="800" dirty="0" err="1"/>
                        <a:t>buzzfeed</a:t>
                      </a:r>
                      <a:endParaRPr sz="800" dirty="0"/>
                    </a:p>
                  </a:txBody>
                  <a:tcPr marL="91425" marR="91425" marT="91425" marB="91425"/>
                </a:tc>
                <a:tc>
                  <a:txBody>
                    <a:bodyPr/>
                    <a:lstStyle/>
                    <a:p>
                      <a:pPr algn="ctr"/>
                      <a:r>
                        <a:rPr lang="en-US" sz="800" dirty="0">
                          <a:solidFill>
                            <a:srgbClr val="525252"/>
                          </a:solidFill>
                          <a:effectLst/>
                        </a:rPr>
                        <a:t>ten-crazy-cool-</a:t>
                      </a:r>
                      <a:r>
                        <a:rPr lang="en-US" sz="800" dirty="0" err="1">
                          <a:solidFill>
                            <a:srgbClr val="525252"/>
                          </a:solidFill>
                          <a:effectLst/>
                        </a:rPr>
                        <a:t>tshirts</a:t>
                      </a:r>
                      <a:r>
                        <a:rPr lang="en-US" sz="800" dirty="0">
                          <a:solidFill>
                            <a:srgbClr val="525252"/>
                          </a:solidFill>
                          <a:effectLst/>
                        </a:rPr>
                        <a:t>-facts</a:t>
                      </a:r>
                    </a:p>
                  </a:txBody>
                  <a:tcPr anchor="ctr"/>
                </a:tc>
                <a:tc>
                  <a:txBody>
                    <a:bodyPr/>
                    <a:lstStyle/>
                    <a:p>
                      <a:pPr marL="0" lvl="0" indent="0" rtl="0">
                        <a:spcBef>
                          <a:spcPts val="0"/>
                        </a:spcBef>
                        <a:spcAft>
                          <a:spcPts val="0"/>
                        </a:spcAft>
                        <a:buNone/>
                      </a:pPr>
                      <a:r>
                        <a:rPr lang="en-US" sz="800" dirty="0"/>
                        <a:t>9</a:t>
                      </a:r>
                      <a:endParaRPr sz="800" dirty="0"/>
                    </a:p>
                  </a:txBody>
                  <a:tcPr marL="91425" marR="91425" marT="91425" marB="91425"/>
                </a:tc>
                <a:extLst>
                  <a:ext uri="{0D108BD9-81ED-4DB2-BD59-A6C34878D82A}">
                    <a16:rowId xmlns:a16="http://schemas.microsoft.com/office/drawing/2014/main" val="4001264817"/>
                  </a:ext>
                </a:extLst>
              </a:tr>
              <a:tr h="312583">
                <a:tc>
                  <a:txBody>
                    <a:bodyPr/>
                    <a:lstStyle/>
                    <a:p>
                      <a:pPr marL="0" lvl="0" indent="0" rtl="0">
                        <a:spcBef>
                          <a:spcPts val="0"/>
                        </a:spcBef>
                        <a:spcAft>
                          <a:spcPts val="0"/>
                        </a:spcAft>
                        <a:buNone/>
                      </a:pPr>
                      <a:r>
                        <a:rPr lang="en-US" sz="800" dirty="0" err="1"/>
                        <a:t>nytimes</a:t>
                      </a:r>
                      <a:endParaRPr sz="800" dirty="0"/>
                    </a:p>
                  </a:txBody>
                  <a:tcPr marL="91425" marR="91425" marT="91425" marB="91425"/>
                </a:tc>
                <a:tc>
                  <a:txBody>
                    <a:bodyPr/>
                    <a:lstStyle/>
                    <a:p>
                      <a:pPr algn="ctr"/>
                      <a:r>
                        <a:rPr lang="en-US" sz="800" dirty="0">
                          <a:solidFill>
                            <a:srgbClr val="525252"/>
                          </a:solidFill>
                          <a:effectLst/>
                        </a:rPr>
                        <a:t>getting-to-know-cool-</a:t>
                      </a:r>
                      <a:r>
                        <a:rPr lang="en-US" sz="800" dirty="0" err="1">
                          <a:solidFill>
                            <a:srgbClr val="525252"/>
                          </a:solidFill>
                          <a:effectLst/>
                        </a:rPr>
                        <a:t>tshirts</a:t>
                      </a:r>
                      <a:endParaRPr lang="en-US" sz="800" dirty="0">
                        <a:solidFill>
                          <a:srgbClr val="525252"/>
                        </a:solidFill>
                        <a:effectLst/>
                      </a:endParaRPr>
                    </a:p>
                  </a:txBody>
                  <a:tcPr anchor="ctr"/>
                </a:tc>
                <a:tc>
                  <a:txBody>
                    <a:bodyPr/>
                    <a:lstStyle/>
                    <a:p>
                      <a:pPr marL="0" lvl="0" indent="0" rtl="0">
                        <a:spcBef>
                          <a:spcPts val="0"/>
                        </a:spcBef>
                        <a:spcAft>
                          <a:spcPts val="0"/>
                        </a:spcAft>
                        <a:buNone/>
                      </a:pPr>
                      <a:r>
                        <a:rPr lang="en-US" sz="800" dirty="0"/>
                        <a:t>9</a:t>
                      </a:r>
                      <a:endParaRPr sz="800" dirty="0"/>
                    </a:p>
                  </a:txBody>
                  <a:tcPr marL="91425" marR="91425" marT="91425" marB="91425"/>
                </a:tc>
                <a:extLst>
                  <a:ext uri="{0D108BD9-81ED-4DB2-BD59-A6C34878D82A}">
                    <a16:rowId xmlns:a16="http://schemas.microsoft.com/office/drawing/2014/main" val="10004"/>
                  </a:ext>
                </a:extLst>
              </a:tr>
              <a:tr h="312583">
                <a:tc>
                  <a:txBody>
                    <a:bodyPr/>
                    <a:lstStyle/>
                    <a:p>
                      <a:pPr marL="0" lvl="0" indent="0" rtl="0">
                        <a:spcBef>
                          <a:spcPts val="0"/>
                        </a:spcBef>
                        <a:spcAft>
                          <a:spcPts val="0"/>
                        </a:spcAft>
                        <a:buNone/>
                      </a:pPr>
                      <a:r>
                        <a:rPr lang="en-US" sz="800" dirty="0"/>
                        <a:t>medium</a:t>
                      </a:r>
                      <a:endParaRPr sz="800" dirty="0"/>
                    </a:p>
                  </a:txBody>
                  <a:tcPr marL="91425" marR="91425" marT="91425" marB="91425"/>
                </a:tc>
                <a:tc>
                  <a:txBody>
                    <a:bodyPr/>
                    <a:lstStyle/>
                    <a:p>
                      <a:pPr algn="ctr"/>
                      <a:r>
                        <a:rPr lang="en-US" sz="800" dirty="0">
                          <a:solidFill>
                            <a:srgbClr val="525252"/>
                          </a:solidFill>
                          <a:effectLst/>
                        </a:rPr>
                        <a:t>Interview-with-cool-</a:t>
                      </a:r>
                      <a:r>
                        <a:rPr lang="en-US" sz="800" dirty="0" err="1">
                          <a:solidFill>
                            <a:srgbClr val="525252"/>
                          </a:solidFill>
                          <a:effectLst/>
                        </a:rPr>
                        <a:t>tshirts</a:t>
                      </a:r>
                      <a:r>
                        <a:rPr lang="en-US" sz="800" dirty="0">
                          <a:solidFill>
                            <a:srgbClr val="525252"/>
                          </a:solidFill>
                          <a:effectLst/>
                        </a:rPr>
                        <a:t>-founder</a:t>
                      </a:r>
                    </a:p>
                  </a:txBody>
                  <a:tcPr anchor="ctr"/>
                </a:tc>
                <a:tc>
                  <a:txBody>
                    <a:bodyPr/>
                    <a:lstStyle/>
                    <a:p>
                      <a:pPr marL="0" lvl="0" indent="0" rtl="0">
                        <a:spcBef>
                          <a:spcPts val="0"/>
                        </a:spcBef>
                        <a:spcAft>
                          <a:spcPts val="0"/>
                        </a:spcAft>
                        <a:buNone/>
                      </a:pPr>
                      <a:r>
                        <a:rPr lang="en-US" sz="800" dirty="0"/>
                        <a:t>7</a:t>
                      </a:r>
                      <a:endParaRPr sz="800" dirty="0"/>
                    </a:p>
                  </a:txBody>
                  <a:tcPr marL="91425" marR="91425" marT="91425" marB="91425"/>
                </a:tc>
                <a:extLst>
                  <a:ext uri="{0D108BD9-81ED-4DB2-BD59-A6C34878D82A}">
                    <a16:rowId xmlns:a16="http://schemas.microsoft.com/office/drawing/2014/main" val="2795540905"/>
                  </a:ext>
                </a:extLst>
              </a:tr>
              <a:tr h="312583">
                <a:tc>
                  <a:txBody>
                    <a:bodyPr/>
                    <a:lstStyle/>
                    <a:p>
                      <a:pPr marL="0" lvl="0" indent="0" rtl="0">
                        <a:spcBef>
                          <a:spcPts val="0"/>
                        </a:spcBef>
                        <a:spcAft>
                          <a:spcPts val="0"/>
                        </a:spcAft>
                        <a:buNone/>
                      </a:pPr>
                      <a:r>
                        <a:rPr lang="en-US" sz="800" dirty="0"/>
                        <a:t>google</a:t>
                      </a:r>
                      <a:endParaRPr sz="800" dirty="0"/>
                    </a:p>
                  </a:txBody>
                  <a:tcPr marL="91425" marR="91425" marT="91425" marB="91425"/>
                </a:tc>
                <a:tc>
                  <a:txBody>
                    <a:bodyPr/>
                    <a:lstStyle/>
                    <a:p>
                      <a:pPr algn="ctr"/>
                      <a:r>
                        <a:rPr lang="en-US" sz="800" dirty="0">
                          <a:solidFill>
                            <a:srgbClr val="525252"/>
                          </a:solidFill>
                          <a:effectLst/>
                        </a:rPr>
                        <a:t>cool-</a:t>
                      </a:r>
                      <a:r>
                        <a:rPr lang="en-US" sz="800" dirty="0" err="1">
                          <a:solidFill>
                            <a:srgbClr val="525252"/>
                          </a:solidFill>
                          <a:effectLst/>
                        </a:rPr>
                        <a:t>tshirts</a:t>
                      </a:r>
                      <a:r>
                        <a:rPr lang="en-US" sz="800" dirty="0">
                          <a:solidFill>
                            <a:srgbClr val="525252"/>
                          </a:solidFill>
                          <a:effectLst/>
                        </a:rPr>
                        <a:t>-search</a:t>
                      </a:r>
                    </a:p>
                  </a:txBody>
                  <a:tcPr anchor="ctr"/>
                </a:tc>
                <a:tc>
                  <a:txBody>
                    <a:bodyPr/>
                    <a:lstStyle/>
                    <a:p>
                      <a:pPr marL="0" lvl="0" indent="0" rtl="0">
                        <a:spcBef>
                          <a:spcPts val="0"/>
                        </a:spcBef>
                        <a:spcAft>
                          <a:spcPts val="0"/>
                        </a:spcAft>
                        <a:buNone/>
                      </a:pPr>
                      <a:r>
                        <a:rPr lang="en-US" sz="800" dirty="0"/>
                        <a:t>2</a:t>
                      </a:r>
                      <a:endParaRPr sz="800" dirty="0"/>
                    </a:p>
                  </a:txBody>
                  <a:tcPr marL="91425" marR="91425" marT="91425" marB="91425"/>
                </a:tc>
                <a:extLst>
                  <a:ext uri="{0D108BD9-81ED-4DB2-BD59-A6C34878D82A}">
                    <a16:rowId xmlns:a16="http://schemas.microsoft.com/office/drawing/2014/main" val="3918051312"/>
                  </a:ext>
                </a:extLst>
              </a:tr>
            </a:tbl>
          </a:graphicData>
        </a:graphic>
      </p:graphicFrame>
      <p:pic>
        <p:nvPicPr>
          <p:cNvPr id="2" name="Picture 1">
            <a:extLst>
              <a:ext uri="{FF2B5EF4-FFF2-40B4-BE49-F238E27FC236}">
                <a16:creationId xmlns:a16="http://schemas.microsoft.com/office/drawing/2014/main" id="{9FD031F3-C262-914A-A251-DB9FC44A7A8F}"/>
              </a:ext>
            </a:extLst>
          </p:cNvPr>
          <p:cNvPicPr>
            <a:picLocks noChangeAspect="1"/>
          </p:cNvPicPr>
          <p:nvPr/>
        </p:nvPicPr>
        <p:blipFill>
          <a:blip r:embed="rId3"/>
          <a:stretch>
            <a:fillRect/>
          </a:stretch>
        </p:blipFill>
        <p:spPr>
          <a:xfrm>
            <a:off x="5774545" y="52285"/>
            <a:ext cx="2680010" cy="1116671"/>
          </a:xfrm>
          <a:prstGeom prst="rect">
            <a:avLst/>
          </a:prstGeom>
          <a:ln>
            <a:solidFill>
              <a:schemeClr val="tx1"/>
            </a:solidFill>
          </a:ln>
        </p:spPr>
      </p:pic>
      <p:pic>
        <p:nvPicPr>
          <p:cNvPr id="5" name="Picture 4">
            <a:extLst>
              <a:ext uri="{FF2B5EF4-FFF2-40B4-BE49-F238E27FC236}">
                <a16:creationId xmlns:a16="http://schemas.microsoft.com/office/drawing/2014/main" id="{1481E43E-3429-3F40-A8B2-92410D35DE94}"/>
              </a:ext>
            </a:extLst>
          </p:cNvPr>
          <p:cNvPicPr>
            <a:picLocks noChangeAspect="1"/>
          </p:cNvPicPr>
          <p:nvPr/>
        </p:nvPicPr>
        <p:blipFill>
          <a:blip r:embed="rId4"/>
          <a:stretch>
            <a:fillRect/>
          </a:stretch>
        </p:blipFill>
        <p:spPr>
          <a:xfrm>
            <a:off x="-496798" y="2616200"/>
            <a:ext cx="2514600" cy="2527300"/>
          </a:xfrm>
          <a:prstGeom prst="rect">
            <a:avLst/>
          </a:prstGeom>
        </p:spPr>
      </p:pic>
    </p:spTree>
    <p:extLst>
      <p:ext uri="{BB962C8B-B14F-4D97-AF65-F5344CB8AC3E}">
        <p14:creationId xmlns:p14="http://schemas.microsoft.com/office/powerpoint/2010/main" val="1290370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509591" y="1745353"/>
            <a:ext cx="7638000" cy="1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Bauhaus 93" pitchFamily="82" charset="77"/>
                <a:ea typeface="Roboto Black"/>
                <a:cs typeface="Roboto Black"/>
                <a:sym typeface="Roboto Black"/>
              </a:rPr>
              <a:t>Optimizing the campaign budget</a:t>
            </a:r>
          </a:p>
          <a:p>
            <a:pPr marL="0" lvl="0" indent="0" algn="ctr" rtl="0">
              <a:spcBef>
                <a:spcPts val="0"/>
              </a:spcBef>
              <a:spcAft>
                <a:spcPts val="0"/>
              </a:spcAft>
              <a:buNone/>
            </a:pPr>
            <a:endParaRPr dirty="0"/>
          </a:p>
        </p:txBody>
      </p:sp>
      <p:sp>
        <p:nvSpPr>
          <p:cNvPr id="4" name="TextBox 3">
            <a:extLst>
              <a:ext uri="{FF2B5EF4-FFF2-40B4-BE49-F238E27FC236}">
                <a16:creationId xmlns:a16="http://schemas.microsoft.com/office/drawing/2014/main" id="{D802C875-B39F-7A4B-AE56-3FC9CE2551BC}"/>
              </a:ext>
            </a:extLst>
          </p:cNvPr>
          <p:cNvSpPr txBox="1"/>
          <p:nvPr/>
        </p:nvSpPr>
        <p:spPr>
          <a:xfrm>
            <a:off x="2751290" y="2929317"/>
            <a:ext cx="3154602" cy="461665"/>
          </a:xfrm>
          <a:prstGeom prst="rect">
            <a:avLst/>
          </a:prstGeom>
          <a:noFill/>
        </p:spPr>
        <p:txBody>
          <a:bodyPr wrap="square" rtlCol="0">
            <a:spAutoFit/>
          </a:bodyPr>
          <a:lstStyle/>
          <a:p>
            <a:r>
              <a:rPr lang="en-US" sz="800" dirty="0">
                <a:solidFill>
                  <a:schemeClr val="bg1"/>
                </a:solidFill>
                <a:latin typeface="Salesforce Sans" panose="020B0505020202020203" pitchFamily="34" charset="77"/>
              </a:rPr>
              <a:t>CoolTShirts can reinvest on 5 campaigns. Based on the data we pulled from the SQL queries, we can determine which campaigns will benefit the business.</a:t>
            </a:r>
          </a:p>
        </p:txBody>
      </p:sp>
      <p:pic>
        <p:nvPicPr>
          <p:cNvPr id="2" name="Picture 1">
            <a:extLst>
              <a:ext uri="{FF2B5EF4-FFF2-40B4-BE49-F238E27FC236}">
                <a16:creationId xmlns:a16="http://schemas.microsoft.com/office/drawing/2014/main" id="{93980F5C-BA90-6140-A9BD-77424DBE7BD2}"/>
              </a:ext>
            </a:extLst>
          </p:cNvPr>
          <p:cNvPicPr>
            <a:picLocks noChangeAspect="1"/>
          </p:cNvPicPr>
          <p:nvPr/>
        </p:nvPicPr>
        <p:blipFill>
          <a:blip r:embed="rId3"/>
          <a:stretch>
            <a:fillRect/>
          </a:stretch>
        </p:blipFill>
        <p:spPr>
          <a:xfrm>
            <a:off x="5905892" y="2531358"/>
            <a:ext cx="2618978" cy="1568540"/>
          </a:xfrm>
          <a:prstGeom prst="rect">
            <a:avLst/>
          </a:prstGeom>
          <a:effectLst>
            <a:softEdge rad="152400"/>
          </a:effectLst>
        </p:spPr>
      </p:pic>
      <p:pic>
        <p:nvPicPr>
          <p:cNvPr id="6" name="Picture 5">
            <a:extLst>
              <a:ext uri="{FF2B5EF4-FFF2-40B4-BE49-F238E27FC236}">
                <a16:creationId xmlns:a16="http://schemas.microsoft.com/office/drawing/2014/main" id="{FB1A59C4-3F4D-B04A-B743-171B4BAC8DBD}"/>
              </a:ext>
            </a:extLst>
          </p:cNvPr>
          <p:cNvPicPr>
            <a:picLocks noChangeAspect="1"/>
          </p:cNvPicPr>
          <p:nvPr/>
        </p:nvPicPr>
        <p:blipFill>
          <a:blip r:embed="rId4"/>
          <a:stretch>
            <a:fillRect/>
          </a:stretch>
        </p:blipFill>
        <p:spPr>
          <a:xfrm>
            <a:off x="759366" y="2253628"/>
            <a:ext cx="1846269" cy="1846269"/>
          </a:xfrm>
          <a:prstGeom prst="rect">
            <a:avLst/>
          </a:prstGeom>
        </p:spPr>
      </p:pic>
    </p:spTree>
    <p:extLst>
      <p:ext uri="{BB962C8B-B14F-4D97-AF65-F5344CB8AC3E}">
        <p14:creationId xmlns:p14="http://schemas.microsoft.com/office/powerpoint/2010/main" val="2616247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Optimizing Campaign Budget</a:t>
            </a:r>
            <a:endParaRPr sz="2400" b="1" dirty="0">
              <a:solidFill>
                <a:srgbClr val="295269"/>
              </a:solidFill>
              <a:latin typeface="Roboto"/>
              <a:ea typeface="Roboto"/>
              <a:cs typeface="Roboto"/>
              <a:sym typeface="Roboto"/>
            </a:endParaRPr>
          </a:p>
        </p:txBody>
      </p:sp>
      <p:sp>
        <p:nvSpPr>
          <p:cNvPr id="316" name="Shape 316"/>
          <p:cNvSpPr txBox="1"/>
          <p:nvPr/>
        </p:nvSpPr>
        <p:spPr>
          <a:xfrm>
            <a:off x="169883" y="1307366"/>
            <a:ext cx="8520600" cy="86214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000" dirty="0">
                <a:latin typeface="Salesforce Sans" panose="020B0505020202020203" pitchFamily="34" charset="77"/>
                <a:ea typeface="Roboto"/>
                <a:cs typeface="Roboto"/>
                <a:sym typeface="Roboto"/>
              </a:rPr>
              <a:t>Upon looking at the data we pulled from the queries, </a:t>
            </a:r>
            <a:r>
              <a:rPr lang="en-US" sz="1000" dirty="0" err="1">
                <a:latin typeface="Salesforce Sans" panose="020B0505020202020203" pitchFamily="34" charset="77"/>
                <a:ea typeface="Roboto"/>
                <a:cs typeface="Roboto"/>
                <a:sym typeface="Roboto"/>
              </a:rPr>
              <a:t>CoolTShirts</a:t>
            </a:r>
            <a:r>
              <a:rPr lang="en-US" sz="1000" dirty="0">
                <a:latin typeface="Salesforce Sans" panose="020B0505020202020203" pitchFamily="34" charset="77"/>
                <a:ea typeface="Roboto"/>
                <a:cs typeface="Roboto"/>
                <a:sym typeface="Roboto"/>
              </a:rPr>
              <a:t> wants to find the most cost effective campaigns, and sources that generate the largest return on investments.  The campaigns that work best in promoting sales are: weekly newsletters (email), retargeting ad (Facebook), retargeting campaigns (email), and paid search (Google). Other avenues to which we can seek to expanding and refining are sources in the New York Times and in Buzzfeed as those are high volume </a:t>
            </a:r>
            <a:r>
              <a:rPr lang="en-US" sz="1000">
                <a:latin typeface="Salesforce Sans" panose="020B0505020202020203" pitchFamily="34" charset="77"/>
                <a:ea typeface="Roboto"/>
                <a:cs typeface="Roboto"/>
                <a:sym typeface="Roboto"/>
              </a:rPr>
              <a:t>visited sites.</a:t>
            </a:r>
            <a:endParaRPr sz="1000" dirty="0">
              <a:latin typeface="Salesforce Sans" panose="020B0505020202020203" pitchFamily="34" charset="77"/>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pic>
        <p:nvPicPr>
          <p:cNvPr id="2" name="Picture 1">
            <a:extLst>
              <a:ext uri="{FF2B5EF4-FFF2-40B4-BE49-F238E27FC236}">
                <a16:creationId xmlns:a16="http://schemas.microsoft.com/office/drawing/2014/main" id="{823D3913-E1FA-8042-B5F2-3EF4B0BA0E15}"/>
              </a:ext>
            </a:extLst>
          </p:cNvPr>
          <p:cNvPicPr>
            <a:picLocks noChangeAspect="1"/>
          </p:cNvPicPr>
          <p:nvPr/>
        </p:nvPicPr>
        <p:blipFill>
          <a:blip r:embed="rId3"/>
          <a:stretch>
            <a:fillRect/>
          </a:stretch>
        </p:blipFill>
        <p:spPr>
          <a:xfrm>
            <a:off x="4863266" y="80920"/>
            <a:ext cx="2122351" cy="1194176"/>
          </a:xfrm>
          <a:prstGeom prst="rect">
            <a:avLst/>
          </a:prstGeom>
          <a:effectLst>
            <a:softEdge rad="152400"/>
          </a:effectLst>
        </p:spPr>
      </p:pic>
      <p:pic>
        <p:nvPicPr>
          <p:cNvPr id="3" name="Picture 2">
            <a:extLst>
              <a:ext uri="{FF2B5EF4-FFF2-40B4-BE49-F238E27FC236}">
                <a16:creationId xmlns:a16="http://schemas.microsoft.com/office/drawing/2014/main" id="{273AB9D7-0030-0D4D-A77C-29404D9EF249}"/>
              </a:ext>
            </a:extLst>
          </p:cNvPr>
          <p:cNvPicPr>
            <a:picLocks noChangeAspect="1"/>
          </p:cNvPicPr>
          <p:nvPr/>
        </p:nvPicPr>
        <p:blipFill>
          <a:blip r:embed="rId4"/>
          <a:stretch>
            <a:fillRect/>
          </a:stretch>
        </p:blipFill>
        <p:spPr>
          <a:xfrm>
            <a:off x="593459" y="2784390"/>
            <a:ext cx="4269807" cy="1504388"/>
          </a:xfrm>
          <a:prstGeom prst="rect">
            <a:avLst/>
          </a:prstGeom>
        </p:spPr>
      </p:pic>
      <p:pic>
        <p:nvPicPr>
          <p:cNvPr id="4" name="Picture 3">
            <a:extLst>
              <a:ext uri="{FF2B5EF4-FFF2-40B4-BE49-F238E27FC236}">
                <a16:creationId xmlns:a16="http://schemas.microsoft.com/office/drawing/2014/main" id="{B9CE254A-7C1E-2546-9527-84DE4B12172A}"/>
              </a:ext>
            </a:extLst>
          </p:cNvPr>
          <p:cNvPicPr>
            <a:picLocks noChangeAspect="1"/>
          </p:cNvPicPr>
          <p:nvPr/>
        </p:nvPicPr>
        <p:blipFill>
          <a:blip r:embed="rId5"/>
          <a:stretch>
            <a:fillRect/>
          </a:stretch>
        </p:blipFill>
        <p:spPr>
          <a:xfrm>
            <a:off x="5115683" y="2346651"/>
            <a:ext cx="2612210" cy="26122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509591" y="1745353"/>
            <a:ext cx="7638000" cy="12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lt1"/>
                </a:solidFill>
                <a:latin typeface="Bauhaus 93" pitchFamily="82" charset="77"/>
                <a:ea typeface="Roboto Black"/>
                <a:cs typeface="Roboto Black"/>
                <a:sym typeface="Roboto Black"/>
              </a:rPr>
              <a:t>Thank You!</a:t>
            </a:r>
          </a:p>
        </p:txBody>
      </p:sp>
      <p:pic>
        <p:nvPicPr>
          <p:cNvPr id="5" name="Picture 4">
            <a:extLst>
              <a:ext uri="{FF2B5EF4-FFF2-40B4-BE49-F238E27FC236}">
                <a16:creationId xmlns:a16="http://schemas.microsoft.com/office/drawing/2014/main" id="{26F2BC55-EE41-2247-AD3F-E089EC505231}"/>
              </a:ext>
            </a:extLst>
          </p:cNvPr>
          <p:cNvPicPr>
            <a:picLocks noChangeAspect="1"/>
          </p:cNvPicPr>
          <p:nvPr/>
        </p:nvPicPr>
        <p:blipFill>
          <a:blip r:embed="rId3"/>
          <a:stretch>
            <a:fillRect/>
          </a:stretch>
        </p:blipFill>
        <p:spPr>
          <a:xfrm rot="988127">
            <a:off x="6242723" y="1818181"/>
            <a:ext cx="1785867" cy="1785867"/>
          </a:xfrm>
          <a:prstGeom prst="rect">
            <a:avLst/>
          </a:prstGeom>
        </p:spPr>
      </p:pic>
    </p:spTree>
    <p:extLst>
      <p:ext uri="{BB962C8B-B14F-4D97-AF65-F5344CB8AC3E}">
        <p14:creationId xmlns:p14="http://schemas.microsoft.com/office/powerpoint/2010/main" val="2222342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230780" y="801111"/>
            <a:ext cx="8061300" cy="1851403"/>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Get familiar with </a:t>
            </a:r>
            <a:r>
              <a:rPr lang="en" sz="2400" dirty="0" err="1">
                <a:solidFill>
                  <a:srgbClr val="222222"/>
                </a:solidFill>
                <a:highlight>
                  <a:srgbClr val="FFFFFF"/>
                </a:highlight>
                <a:latin typeface="Roboto"/>
                <a:ea typeface="Roboto"/>
                <a:cs typeface="Roboto"/>
                <a:sym typeface="Roboto"/>
              </a:rPr>
              <a:t>CoolTShirts</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What is the user journey?</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Optimize the campaign budget</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607344"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err="1">
                <a:solidFill>
                  <a:schemeClr val="lt1"/>
                </a:solidFill>
                <a:latin typeface="Bauhaus 93" pitchFamily="82" charset="77"/>
                <a:ea typeface="Roboto Black"/>
                <a:cs typeface="Roboto Black"/>
                <a:sym typeface="Roboto Black"/>
              </a:rPr>
              <a:t>CoolTShirts</a:t>
            </a:r>
            <a:endParaRPr sz="6000" dirty="0">
              <a:latin typeface="Bauhaus 93" pitchFamily="82" charset="77"/>
            </a:endParaRPr>
          </a:p>
        </p:txBody>
      </p:sp>
      <p:pic>
        <p:nvPicPr>
          <p:cNvPr id="3" name="Picture 2">
            <a:extLst>
              <a:ext uri="{FF2B5EF4-FFF2-40B4-BE49-F238E27FC236}">
                <a16:creationId xmlns:a16="http://schemas.microsoft.com/office/drawing/2014/main" id="{AC0F1FB4-B8B4-B54B-84FD-8FB97CDE570E}"/>
              </a:ext>
            </a:extLst>
          </p:cNvPr>
          <p:cNvPicPr>
            <a:picLocks noChangeAspect="1"/>
          </p:cNvPicPr>
          <p:nvPr/>
        </p:nvPicPr>
        <p:blipFill>
          <a:blip r:embed="rId3"/>
          <a:stretch>
            <a:fillRect/>
          </a:stretch>
        </p:blipFill>
        <p:spPr>
          <a:xfrm>
            <a:off x="6001264" y="1308100"/>
            <a:ext cx="2527300" cy="2527300"/>
          </a:xfrm>
          <a:prstGeom prst="rect">
            <a:avLst/>
          </a:prstGeom>
        </p:spPr>
      </p:pic>
      <p:sp>
        <p:nvSpPr>
          <p:cNvPr id="4" name="TextBox 3">
            <a:extLst>
              <a:ext uri="{FF2B5EF4-FFF2-40B4-BE49-F238E27FC236}">
                <a16:creationId xmlns:a16="http://schemas.microsoft.com/office/drawing/2014/main" id="{26A97A5F-556F-F648-80FE-49C99E4DC780}"/>
              </a:ext>
            </a:extLst>
          </p:cNvPr>
          <p:cNvSpPr txBox="1"/>
          <p:nvPr/>
        </p:nvSpPr>
        <p:spPr>
          <a:xfrm>
            <a:off x="2775568" y="2872673"/>
            <a:ext cx="3204446" cy="461665"/>
          </a:xfrm>
          <a:prstGeom prst="rect">
            <a:avLst/>
          </a:prstGeom>
          <a:noFill/>
        </p:spPr>
        <p:txBody>
          <a:bodyPr wrap="square" rtlCol="0">
            <a:spAutoFit/>
          </a:bodyPr>
          <a:lstStyle/>
          <a:p>
            <a:r>
              <a:rPr lang="en-US" sz="800" dirty="0">
                <a:solidFill>
                  <a:schemeClr val="bg1"/>
                </a:solidFill>
                <a:latin typeface="Salesforce Sans" panose="020B0505020202020203" pitchFamily="34" charset="77"/>
              </a:rPr>
              <a:t>CoolTShirts, is an innovative apparel shop. It is running a bunch of marketing campaigns in order to entice users to check out their site and to ultimately go through with a purchase.</a:t>
            </a:r>
          </a:p>
        </p:txBody>
      </p:sp>
      <p:pic>
        <p:nvPicPr>
          <p:cNvPr id="5" name="Picture 4">
            <a:extLst>
              <a:ext uri="{FF2B5EF4-FFF2-40B4-BE49-F238E27FC236}">
                <a16:creationId xmlns:a16="http://schemas.microsoft.com/office/drawing/2014/main" id="{3C6C959B-F93D-8747-A0D8-2EA0B46583CF}"/>
              </a:ext>
            </a:extLst>
          </p:cNvPr>
          <p:cNvPicPr>
            <a:picLocks noChangeAspect="1"/>
          </p:cNvPicPr>
          <p:nvPr/>
        </p:nvPicPr>
        <p:blipFill>
          <a:blip r:embed="rId4"/>
          <a:stretch>
            <a:fillRect/>
          </a:stretch>
        </p:blipFill>
        <p:spPr>
          <a:xfrm>
            <a:off x="223556" y="1805255"/>
            <a:ext cx="2182803" cy="1626188"/>
          </a:xfrm>
          <a:prstGeom prst="rect">
            <a:avLst/>
          </a:prstGeom>
          <a:effectLst>
            <a:softEdge rad="2540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Campaigns &amp; Sources</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--How many campaigns and sources does CoolTShirts use? Which source is used for each campaign?--</a:t>
            </a:r>
          </a:p>
          <a:p>
            <a:pPr marL="0" lvl="0" indent="0" rtl="0">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COUNT(DISTINCT </a:t>
            </a: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COUNT(DISTINCT </a:t>
            </a:r>
            <a:r>
              <a:rPr lang="en-US" sz="900" dirty="0" err="1">
                <a:latin typeface="Courier New"/>
                <a:ea typeface="Courier New"/>
                <a:cs typeface="Courier New"/>
                <a:sym typeface="Courier New"/>
              </a:rPr>
              <a:t>utm_source</a:t>
            </a:r>
            <a:r>
              <a:rPr lang="en-US" sz="900" dirty="0">
                <a:latin typeface="Courier New"/>
                <a:ea typeface="Courier New"/>
                <a:cs typeface="Courier New"/>
                <a:sym typeface="Courier New"/>
              </a:rPr>
              <a:t>) </a:t>
            </a: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DISTINCT </a:t>
            </a: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utm_source</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endParaRPr sz="900" dirty="0">
              <a:latin typeface="Courier New"/>
              <a:ea typeface="Courier New"/>
              <a:cs typeface="Courier New"/>
              <a:sym typeface="Courier New"/>
            </a:endParaRPr>
          </a:p>
        </p:txBody>
      </p:sp>
      <p:sp>
        <p:nvSpPr>
          <p:cNvPr id="324" name="Shape 324"/>
          <p:cNvSpPr txBox="1"/>
          <p:nvPr/>
        </p:nvSpPr>
        <p:spPr>
          <a:xfrm>
            <a:off x="177975" y="1047577"/>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r>
              <a:rPr lang="en-US" sz="1000" dirty="0">
                <a:latin typeface="Salesforce Sans" panose="020B0505020202020203" pitchFamily="34" charset="77"/>
              </a:rPr>
              <a:t>How many campaigns and sources does CoolTShirts use? </a:t>
            </a:r>
            <a:endParaRPr lang="en-US" sz="1000" dirty="0">
              <a:latin typeface="Salesforce Sans" panose="020B0505020202020203" pitchFamily="34" charset="77"/>
              <a:ea typeface="Roboto"/>
              <a:sym typeface="Roboto"/>
            </a:endParaRPr>
          </a:p>
          <a:p>
            <a:pPr marL="171450" indent="-171450">
              <a:buFont typeface="Arial" panose="020B0604020202020204" pitchFamily="34" charset="0"/>
              <a:buChar char="•"/>
            </a:pPr>
            <a:r>
              <a:rPr lang="en-US" sz="1000" dirty="0" err="1">
                <a:latin typeface="Salesforce Sans" panose="020B0505020202020203" pitchFamily="34" charset="77"/>
                <a:ea typeface="Roboto"/>
                <a:sym typeface="Roboto"/>
              </a:rPr>
              <a:t>CoolTshirts</a:t>
            </a:r>
            <a:r>
              <a:rPr lang="en-US" sz="1000" dirty="0">
                <a:latin typeface="Salesforce Sans" panose="020B0505020202020203" pitchFamily="34" charset="77"/>
                <a:ea typeface="Roboto"/>
                <a:sym typeface="Roboto"/>
              </a:rPr>
              <a:t> uses 8 campaigns from 6 sources.</a:t>
            </a:r>
          </a:p>
          <a:p>
            <a:endParaRPr lang="en-US" sz="500" dirty="0">
              <a:latin typeface="Roboto"/>
              <a:ea typeface="Roboto"/>
              <a:sym typeface="Roboto"/>
            </a:endParaRPr>
          </a:p>
          <a:p>
            <a:r>
              <a:rPr lang="en-US" sz="1000" dirty="0">
                <a:latin typeface="Salesforce Sans" panose="020B0505020202020203" pitchFamily="34" charset="77"/>
              </a:rPr>
              <a:t>Which source is used for each campaign?</a:t>
            </a:r>
          </a:p>
          <a:p>
            <a:pPr marL="171450" indent="-171450">
              <a:buFont typeface="Arial" panose="020B0604020202020204" pitchFamily="34" charset="0"/>
              <a:buChar char="•"/>
            </a:pPr>
            <a:r>
              <a:rPr lang="en-US" sz="1000" dirty="0">
                <a:latin typeface="Salesforce Sans" panose="020B0505020202020203" pitchFamily="34" charset="77"/>
                <a:ea typeface="Roboto"/>
                <a:sym typeface="Roboto"/>
              </a:rPr>
              <a:t>The sources used for each campaign are the NY Times, Email, Buzzfeed, Facebook, Medium and Google.</a:t>
            </a:r>
          </a:p>
          <a:p>
            <a:endParaRPr lang="en-US" sz="500" dirty="0">
              <a:latin typeface="Roboto"/>
              <a:ea typeface="Roboto"/>
              <a:sym typeface="Roboto"/>
            </a:endParaRPr>
          </a:p>
          <a:p>
            <a:r>
              <a:rPr lang="en-US" sz="1000" dirty="0">
                <a:latin typeface="Salesforce Sans" panose="020B0505020202020203" pitchFamily="34" charset="77"/>
              </a:rPr>
              <a:t>Difference between </a:t>
            </a:r>
            <a:r>
              <a:rPr lang="en-US" sz="1000" dirty="0" err="1">
                <a:latin typeface="Salesforce Sans" panose="020B0505020202020203" pitchFamily="34" charset="77"/>
              </a:rPr>
              <a:t>utm_source</a:t>
            </a:r>
            <a:r>
              <a:rPr lang="en-US" sz="1000" dirty="0">
                <a:latin typeface="Salesforce Sans" panose="020B0505020202020203" pitchFamily="34" charset="77"/>
              </a:rPr>
              <a:t> and </a:t>
            </a:r>
            <a:r>
              <a:rPr lang="en-US" sz="1000" dirty="0" err="1">
                <a:latin typeface="Salesforce Sans" panose="020B0505020202020203" pitchFamily="34" charset="77"/>
              </a:rPr>
              <a:t>utm_campaign</a:t>
            </a:r>
            <a:r>
              <a:rPr lang="en-US" sz="1000" dirty="0">
                <a:latin typeface="Salesforce Sans" panose="020B0505020202020203" pitchFamily="34" charset="77"/>
              </a:rPr>
              <a:t>?</a:t>
            </a:r>
          </a:p>
          <a:p>
            <a:pPr marL="171450" indent="-171450">
              <a:buFont typeface="Arial" panose="020B0604020202020204" pitchFamily="34" charset="0"/>
              <a:buChar char="•"/>
            </a:pPr>
            <a:r>
              <a:rPr lang="en-US" sz="1000" dirty="0" err="1">
                <a:latin typeface="Salesforce Sans" panose="020B0505020202020203" pitchFamily="34" charset="77"/>
              </a:rPr>
              <a:t>utm_source</a:t>
            </a:r>
            <a:r>
              <a:rPr lang="en-US" sz="1000" dirty="0">
                <a:latin typeface="Salesforce Sans" panose="020B0505020202020203" pitchFamily="34" charset="77"/>
              </a:rPr>
              <a:t> is where the user came from before being brought to the CoolTShirts site. A </a:t>
            </a:r>
            <a:r>
              <a:rPr lang="en-US" sz="1000" dirty="0" err="1">
                <a:latin typeface="Salesforce Sans" panose="020B0505020202020203" pitchFamily="34" charset="77"/>
              </a:rPr>
              <a:t>utm_campaign</a:t>
            </a:r>
            <a:r>
              <a:rPr lang="en-US" sz="1000" dirty="0">
                <a:latin typeface="Salesforce Sans" panose="020B0505020202020203" pitchFamily="34" charset="77"/>
              </a:rPr>
              <a:t> is the mode of communication that is broadcasted to users to display how and what </a:t>
            </a:r>
            <a:r>
              <a:rPr lang="en-US" sz="1000" dirty="0" err="1">
                <a:latin typeface="Salesforce Sans" panose="020B0505020202020203" pitchFamily="34" charset="77"/>
              </a:rPr>
              <a:t>CoolTshirts</a:t>
            </a:r>
            <a:r>
              <a:rPr lang="en-US" sz="1000" dirty="0">
                <a:latin typeface="Salesforce Sans" panose="020B0505020202020203" pitchFamily="34" charset="77"/>
              </a:rPr>
              <a:t> is promoting.</a:t>
            </a:r>
          </a:p>
        </p:txBody>
      </p:sp>
      <p:pic>
        <p:nvPicPr>
          <p:cNvPr id="2" name="Picture 1">
            <a:extLst>
              <a:ext uri="{FF2B5EF4-FFF2-40B4-BE49-F238E27FC236}">
                <a16:creationId xmlns:a16="http://schemas.microsoft.com/office/drawing/2014/main" id="{06EB2295-2C0C-E141-82A3-680F20FD1B07}"/>
              </a:ext>
            </a:extLst>
          </p:cNvPr>
          <p:cNvPicPr>
            <a:picLocks noChangeAspect="1"/>
          </p:cNvPicPr>
          <p:nvPr/>
        </p:nvPicPr>
        <p:blipFill>
          <a:blip r:embed="rId3"/>
          <a:stretch>
            <a:fillRect/>
          </a:stretch>
        </p:blipFill>
        <p:spPr>
          <a:xfrm>
            <a:off x="1087006" y="3000847"/>
            <a:ext cx="3102837" cy="1946878"/>
          </a:xfrm>
          <a:prstGeom prst="rect">
            <a:avLst/>
          </a:prstGeom>
          <a:ln>
            <a:solidFill>
              <a:schemeClr val="tx1"/>
            </a:solidFill>
          </a:ln>
        </p:spPr>
      </p:pic>
      <p:pic>
        <p:nvPicPr>
          <p:cNvPr id="3" name="Picture 2">
            <a:extLst>
              <a:ext uri="{FF2B5EF4-FFF2-40B4-BE49-F238E27FC236}">
                <a16:creationId xmlns:a16="http://schemas.microsoft.com/office/drawing/2014/main" id="{621A405B-ED54-0643-BA94-E3F8649667CA}"/>
              </a:ext>
            </a:extLst>
          </p:cNvPr>
          <p:cNvPicPr>
            <a:picLocks noChangeAspect="1"/>
          </p:cNvPicPr>
          <p:nvPr/>
        </p:nvPicPr>
        <p:blipFill>
          <a:blip r:embed="rId4"/>
          <a:stretch>
            <a:fillRect/>
          </a:stretch>
        </p:blipFill>
        <p:spPr>
          <a:xfrm>
            <a:off x="6461887" y="153673"/>
            <a:ext cx="1536149" cy="9765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Pages on the </a:t>
            </a:r>
            <a:r>
              <a:rPr lang="en" sz="2400" b="1" dirty="0" err="1">
                <a:solidFill>
                  <a:srgbClr val="295269"/>
                </a:solidFill>
                <a:latin typeface="Roboto"/>
                <a:ea typeface="Roboto"/>
                <a:cs typeface="Roboto"/>
                <a:sym typeface="Roboto"/>
              </a:rPr>
              <a:t>CoolTShirts</a:t>
            </a:r>
            <a:r>
              <a:rPr lang="en" sz="2400" b="1" dirty="0">
                <a:solidFill>
                  <a:srgbClr val="295269"/>
                </a:solidFill>
                <a:latin typeface="Roboto"/>
                <a:ea typeface="Roboto"/>
                <a:cs typeface="Roboto"/>
                <a:sym typeface="Roboto"/>
              </a:rPr>
              <a:t> Website</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r>
              <a:rPr lang="en-US" sz="900" dirty="0">
                <a:latin typeface="Courier New"/>
                <a:ea typeface="Courier New"/>
                <a:cs typeface="Courier New"/>
                <a:sym typeface="Courier New"/>
              </a:rPr>
              <a:t>--What pages are on the CoolTShirts website?--</a:t>
            </a:r>
          </a:p>
          <a:p>
            <a:pPr lvl="0"/>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SELECT DISTINCT </a:t>
            </a:r>
            <a:r>
              <a:rPr lang="en-US" sz="900" dirty="0" err="1">
                <a:latin typeface="Courier New"/>
                <a:ea typeface="Courier New"/>
                <a:cs typeface="Courier New"/>
                <a:sym typeface="Courier New"/>
              </a:rPr>
              <a:t>page_name</a:t>
            </a:r>
            <a:r>
              <a:rPr lang="en-US" sz="900" dirty="0">
                <a:latin typeface="Courier New"/>
                <a:ea typeface="Courier New"/>
                <a:cs typeface="Courier New"/>
                <a:sym typeface="Courier New"/>
              </a:rPr>
              <a:t> </a:t>
            </a:r>
          </a:p>
          <a:p>
            <a:pPr lvl="0"/>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p>
          <a:p>
            <a:pPr marL="0" lvl="0" indent="0" rtl="0">
              <a:spcBef>
                <a:spcPts val="0"/>
              </a:spcBef>
              <a:spcAft>
                <a:spcPts val="0"/>
              </a:spcAft>
              <a:buNone/>
            </a:pPr>
            <a:endParaRPr sz="900" dirty="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000" dirty="0">
                <a:latin typeface="Salesforce Sans" panose="020B0505020202020203" pitchFamily="34" charset="77"/>
                <a:ea typeface="Roboto"/>
                <a:cs typeface="Roboto"/>
                <a:sym typeface="Roboto"/>
              </a:rPr>
              <a:t>What pages are on the CoolTShirts website?</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000" dirty="0">
                <a:latin typeface="Salesforce Sans" panose="020B0505020202020203" pitchFamily="34" charset="77"/>
                <a:ea typeface="Roboto"/>
                <a:cs typeface="Roboto"/>
                <a:sym typeface="Roboto"/>
              </a:rPr>
              <a:t>The pages that are on the CoolTShirts Website are: landing page, shopping cart, checkout, and purchase. </a:t>
            </a:r>
            <a:endParaRPr sz="1000" dirty="0">
              <a:latin typeface="Salesforce Sans" panose="020B0505020202020203" pitchFamily="34" charset="77"/>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pic>
        <p:nvPicPr>
          <p:cNvPr id="2" name="Picture 1">
            <a:extLst>
              <a:ext uri="{FF2B5EF4-FFF2-40B4-BE49-F238E27FC236}">
                <a16:creationId xmlns:a16="http://schemas.microsoft.com/office/drawing/2014/main" id="{8E1D6CF7-7340-3340-BC23-91E220738AED}"/>
              </a:ext>
            </a:extLst>
          </p:cNvPr>
          <p:cNvPicPr>
            <a:picLocks noChangeAspect="1"/>
          </p:cNvPicPr>
          <p:nvPr/>
        </p:nvPicPr>
        <p:blipFill>
          <a:blip r:embed="rId3"/>
          <a:stretch>
            <a:fillRect/>
          </a:stretch>
        </p:blipFill>
        <p:spPr>
          <a:xfrm>
            <a:off x="2212469" y="3744407"/>
            <a:ext cx="2725126" cy="647885"/>
          </a:xfrm>
          <a:prstGeom prst="rect">
            <a:avLst/>
          </a:prstGeom>
          <a:ln>
            <a:solidFill>
              <a:schemeClr val="tx1"/>
            </a:solidFill>
          </a:ln>
        </p:spPr>
      </p:pic>
      <p:pic>
        <p:nvPicPr>
          <p:cNvPr id="4" name="Picture 3">
            <a:extLst>
              <a:ext uri="{FF2B5EF4-FFF2-40B4-BE49-F238E27FC236}">
                <a16:creationId xmlns:a16="http://schemas.microsoft.com/office/drawing/2014/main" id="{FB0F7FFA-A332-5D47-867F-65E10D8F4A74}"/>
              </a:ext>
            </a:extLst>
          </p:cNvPr>
          <p:cNvPicPr>
            <a:picLocks noChangeAspect="1"/>
          </p:cNvPicPr>
          <p:nvPr/>
        </p:nvPicPr>
        <p:blipFill>
          <a:blip r:embed="rId4"/>
          <a:stretch>
            <a:fillRect/>
          </a:stretch>
        </p:blipFill>
        <p:spPr>
          <a:xfrm>
            <a:off x="7120991" y="3134266"/>
            <a:ext cx="2009234" cy="2009234"/>
          </a:xfrm>
          <a:prstGeom prst="rect">
            <a:avLst/>
          </a:prstGeom>
        </p:spPr>
      </p:pic>
      <p:graphicFrame>
        <p:nvGraphicFramePr>
          <p:cNvPr id="10" name="Shape 325">
            <a:extLst>
              <a:ext uri="{FF2B5EF4-FFF2-40B4-BE49-F238E27FC236}">
                <a16:creationId xmlns:a16="http://schemas.microsoft.com/office/drawing/2014/main" id="{3E560EE9-E5B6-214B-923C-48D843FACF21}"/>
              </a:ext>
            </a:extLst>
          </p:cNvPr>
          <p:cNvGraphicFramePr/>
          <p:nvPr>
            <p:extLst>
              <p:ext uri="{D42A27DB-BD31-4B8C-83A1-F6EECF244321}">
                <p14:modId xmlns:p14="http://schemas.microsoft.com/office/powerpoint/2010/main" val="665599947"/>
              </p:ext>
            </p:extLst>
          </p:nvPr>
        </p:nvGraphicFramePr>
        <p:xfrm>
          <a:off x="380275" y="3189000"/>
          <a:ext cx="1592850" cy="1758700"/>
        </p:xfrm>
        <a:graphic>
          <a:graphicData uri="http://schemas.openxmlformats.org/drawingml/2006/table">
            <a:tbl>
              <a:tblPr>
                <a:noFill/>
                <a:tableStyleId>{8628B589-4659-4227-9C68-565DD4A46BFE}</a:tableStyleId>
              </a:tblPr>
              <a:tblGrid>
                <a:gridCol w="1592850">
                  <a:extLst>
                    <a:ext uri="{9D8B030D-6E8A-4147-A177-3AD203B41FA5}">
                      <a16:colId xmlns:a16="http://schemas.microsoft.com/office/drawing/2014/main" val="20002"/>
                    </a:ext>
                  </a:extLst>
                </a:gridCol>
              </a:tblGrid>
              <a:tr h="416800">
                <a:tc>
                  <a:txBody>
                    <a:bodyPr/>
                    <a:lstStyle/>
                    <a:p>
                      <a:pPr marL="0" lvl="0" indent="0" algn="ctr" rtl="0">
                        <a:spcBef>
                          <a:spcPts val="0"/>
                        </a:spcBef>
                        <a:spcAft>
                          <a:spcPts val="0"/>
                        </a:spcAft>
                        <a:buNone/>
                      </a:pPr>
                      <a:r>
                        <a:rPr lang="en-US" sz="1000" b="1" dirty="0" err="1">
                          <a:solidFill>
                            <a:srgbClr val="FFFFFF"/>
                          </a:solidFill>
                        </a:rPr>
                        <a:t>page_name</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35475">
                <a:tc>
                  <a:txBody>
                    <a:bodyPr/>
                    <a:lstStyle/>
                    <a:p>
                      <a:pPr marL="0" lvl="0" indent="0" rtl="0">
                        <a:spcBef>
                          <a:spcPts val="0"/>
                        </a:spcBef>
                        <a:spcAft>
                          <a:spcPts val="0"/>
                        </a:spcAft>
                        <a:buNone/>
                      </a:pPr>
                      <a:r>
                        <a:rPr lang="en-US" sz="800" dirty="0"/>
                        <a:t>1 -  </a:t>
                      </a:r>
                      <a:r>
                        <a:rPr lang="en-US" sz="800" dirty="0" err="1"/>
                        <a:t>landing_page</a:t>
                      </a:r>
                      <a:endParaRPr sz="800" dirty="0"/>
                    </a:p>
                  </a:txBody>
                  <a:tcPr marL="91425" marR="91425" marT="91425" marB="91425"/>
                </a:tc>
                <a:extLst>
                  <a:ext uri="{0D108BD9-81ED-4DB2-BD59-A6C34878D82A}">
                    <a16:rowId xmlns:a16="http://schemas.microsoft.com/office/drawing/2014/main" val="10001"/>
                  </a:ext>
                </a:extLst>
              </a:tr>
              <a:tr h="335475">
                <a:tc>
                  <a:txBody>
                    <a:bodyPr/>
                    <a:lstStyle/>
                    <a:p>
                      <a:pPr marL="0" lvl="0" indent="0" rtl="0">
                        <a:spcBef>
                          <a:spcPts val="0"/>
                        </a:spcBef>
                        <a:spcAft>
                          <a:spcPts val="0"/>
                        </a:spcAft>
                        <a:buNone/>
                      </a:pPr>
                      <a:r>
                        <a:rPr lang="en-US" sz="800" dirty="0"/>
                        <a:t>2 - </a:t>
                      </a:r>
                      <a:r>
                        <a:rPr lang="en-US" sz="800" dirty="0" err="1"/>
                        <a:t>shopping_cart</a:t>
                      </a:r>
                      <a:endParaRPr sz="800" dirty="0"/>
                    </a:p>
                  </a:txBody>
                  <a:tcPr marL="91425" marR="91425" marT="91425" marB="91425"/>
                </a:tc>
                <a:extLst>
                  <a:ext uri="{0D108BD9-81ED-4DB2-BD59-A6C34878D82A}">
                    <a16:rowId xmlns:a16="http://schemas.microsoft.com/office/drawing/2014/main" val="10002"/>
                  </a:ext>
                </a:extLst>
              </a:tr>
              <a:tr h="335475">
                <a:tc>
                  <a:txBody>
                    <a:bodyPr/>
                    <a:lstStyle/>
                    <a:p>
                      <a:pPr marL="0" lvl="0" indent="0" rtl="0">
                        <a:spcBef>
                          <a:spcPts val="0"/>
                        </a:spcBef>
                        <a:spcAft>
                          <a:spcPts val="0"/>
                        </a:spcAft>
                        <a:buNone/>
                      </a:pPr>
                      <a:r>
                        <a:rPr lang="en-US" sz="800" dirty="0"/>
                        <a:t>3 - checkout</a:t>
                      </a:r>
                      <a:endParaRPr sz="800" dirty="0"/>
                    </a:p>
                  </a:txBody>
                  <a:tcPr marL="91425" marR="91425" marT="91425" marB="91425"/>
                </a:tc>
                <a:extLst>
                  <a:ext uri="{0D108BD9-81ED-4DB2-BD59-A6C34878D82A}">
                    <a16:rowId xmlns:a16="http://schemas.microsoft.com/office/drawing/2014/main" val="10003"/>
                  </a:ext>
                </a:extLst>
              </a:tr>
              <a:tr h="335475">
                <a:tc>
                  <a:txBody>
                    <a:bodyPr/>
                    <a:lstStyle/>
                    <a:p>
                      <a:pPr marL="0" lvl="0" indent="0" rtl="0">
                        <a:spcBef>
                          <a:spcPts val="0"/>
                        </a:spcBef>
                        <a:spcAft>
                          <a:spcPts val="0"/>
                        </a:spcAft>
                        <a:buNone/>
                      </a:pPr>
                      <a:r>
                        <a:rPr lang="en-US" sz="800" dirty="0"/>
                        <a:t>4 - purchase</a:t>
                      </a:r>
                      <a:endParaRPr sz="800" dirty="0"/>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85808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324124"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lt1"/>
                </a:solidFill>
                <a:latin typeface="Bauhaus 93" pitchFamily="82" charset="77"/>
                <a:ea typeface="Roboto Black"/>
                <a:cs typeface="Roboto Black"/>
                <a:sym typeface="Roboto Black"/>
              </a:rPr>
              <a:t>User Journey</a:t>
            </a:r>
          </a:p>
          <a:p>
            <a:pPr marL="0" lvl="0" indent="0" algn="ctr" rtl="0">
              <a:spcBef>
                <a:spcPts val="0"/>
              </a:spcBef>
              <a:spcAft>
                <a:spcPts val="0"/>
              </a:spcAft>
              <a:buNone/>
            </a:pPr>
            <a:endParaRPr dirty="0"/>
          </a:p>
        </p:txBody>
      </p:sp>
      <p:pic>
        <p:nvPicPr>
          <p:cNvPr id="3" name="Picture 2">
            <a:extLst>
              <a:ext uri="{FF2B5EF4-FFF2-40B4-BE49-F238E27FC236}">
                <a16:creationId xmlns:a16="http://schemas.microsoft.com/office/drawing/2014/main" id="{33FA5370-DA8D-084C-A03E-5F6ECF2D339E}"/>
              </a:ext>
            </a:extLst>
          </p:cNvPr>
          <p:cNvPicPr>
            <a:picLocks noChangeAspect="1"/>
          </p:cNvPicPr>
          <p:nvPr/>
        </p:nvPicPr>
        <p:blipFill>
          <a:blip r:embed="rId3"/>
          <a:stretch>
            <a:fillRect/>
          </a:stretch>
        </p:blipFill>
        <p:spPr>
          <a:xfrm>
            <a:off x="5436556" y="1405205"/>
            <a:ext cx="2527300" cy="2527300"/>
          </a:xfrm>
          <a:prstGeom prst="rect">
            <a:avLst/>
          </a:prstGeom>
        </p:spPr>
      </p:pic>
      <p:sp>
        <p:nvSpPr>
          <p:cNvPr id="4" name="TextBox 3">
            <a:extLst>
              <a:ext uri="{FF2B5EF4-FFF2-40B4-BE49-F238E27FC236}">
                <a16:creationId xmlns:a16="http://schemas.microsoft.com/office/drawing/2014/main" id="{D802C875-B39F-7A4B-AE56-3FC9CE2551BC}"/>
              </a:ext>
            </a:extLst>
          </p:cNvPr>
          <p:cNvSpPr txBox="1"/>
          <p:nvPr/>
        </p:nvSpPr>
        <p:spPr>
          <a:xfrm>
            <a:off x="2492346" y="2775569"/>
            <a:ext cx="3154602" cy="707886"/>
          </a:xfrm>
          <a:prstGeom prst="rect">
            <a:avLst/>
          </a:prstGeom>
          <a:noFill/>
        </p:spPr>
        <p:txBody>
          <a:bodyPr wrap="square" rtlCol="0">
            <a:spAutoFit/>
          </a:bodyPr>
          <a:lstStyle/>
          <a:p>
            <a:r>
              <a:rPr lang="en-US" sz="800" dirty="0">
                <a:solidFill>
                  <a:schemeClr val="bg1"/>
                </a:solidFill>
                <a:latin typeface="Salesforce Sans" panose="020B0505020202020203" pitchFamily="34" charset="77"/>
              </a:rPr>
              <a:t>A user journey is the experience a customer has on any given platform to perform an ultimate goal. In our case study, we examine how a user interacts and navigates the CoolTShirts website in various ways all the way from first landing to checkout. </a:t>
            </a:r>
          </a:p>
        </p:txBody>
      </p:sp>
    </p:spTree>
    <p:extLst>
      <p:ext uri="{BB962C8B-B14F-4D97-AF65-F5344CB8AC3E}">
        <p14:creationId xmlns:p14="http://schemas.microsoft.com/office/powerpoint/2010/main" val="3888773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922492" y="292625"/>
            <a:ext cx="4176383"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First Touch</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4"/>
            <a:ext cx="3870900" cy="3831921"/>
          </a:xfrm>
          <a:prstGeom prst="rect">
            <a:avLst/>
          </a:prstGeom>
          <a:solidFill>
            <a:srgbClr val="D9D9D9"/>
          </a:solidFill>
          <a:ln>
            <a:noFill/>
          </a:ln>
        </p:spPr>
        <p:txBody>
          <a:bodyPr spcFirstLastPara="1" wrap="square" lIns="91425" tIns="91425" rIns="91425" bIns="91425" anchor="t" anchorCtr="0">
            <a:noAutofit/>
          </a:bodyPr>
          <a:lstStyle/>
          <a:p>
            <a:pPr lvl="0"/>
            <a:r>
              <a:rPr lang="en-US" sz="900" dirty="0">
                <a:latin typeface="Courier New"/>
                <a:ea typeface="Courier New"/>
                <a:cs typeface="Courier New"/>
                <a:sym typeface="Courier New"/>
              </a:rPr>
              <a:t>--How many first touches is each campaign responsible for?--</a:t>
            </a:r>
          </a:p>
          <a:p>
            <a:pPr lvl="0"/>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first_touch</a:t>
            </a:r>
            <a:r>
              <a:rPr lang="en-US" sz="900" dirty="0">
                <a:latin typeface="Courier New"/>
                <a:ea typeface="Courier New"/>
                <a:cs typeface="Courier New"/>
                <a:sym typeface="Courier New"/>
              </a:rPr>
              <a:t> AS (</a:t>
            </a:r>
          </a:p>
          <a:p>
            <a:pPr lvl="0"/>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user_id</a:t>
            </a:r>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  ,MIN (timestamp) AS '</a:t>
            </a:r>
            <a:r>
              <a:rPr lang="en-US" sz="900" dirty="0" err="1">
                <a:latin typeface="Courier New"/>
                <a:ea typeface="Courier New"/>
                <a:cs typeface="Courier New"/>
                <a:sym typeface="Courier New"/>
              </a:rPr>
              <a:t>first_touch_time</a:t>
            </a:r>
            <a:r>
              <a:rPr lang="en-US" sz="900" dirty="0">
                <a:latin typeface="Courier New"/>
                <a:ea typeface="Courier New"/>
                <a:cs typeface="Courier New"/>
                <a:sym typeface="Courier New"/>
              </a:rPr>
              <a:t>'</a:t>
            </a:r>
          </a:p>
          <a:p>
            <a:pPr lvl="0"/>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r>
              <a:rPr lang="en-US" sz="900" dirty="0">
                <a:latin typeface="Courier New"/>
                <a:ea typeface="Courier New"/>
                <a:cs typeface="Courier New"/>
                <a:sym typeface="Courier New"/>
              </a:rPr>
              <a:t>    </a:t>
            </a:r>
          </a:p>
          <a:p>
            <a:pPr lvl="0"/>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ft_count</a:t>
            </a:r>
            <a:r>
              <a:rPr lang="en-US" sz="900" dirty="0">
                <a:latin typeface="Courier New"/>
                <a:ea typeface="Courier New"/>
                <a:cs typeface="Courier New"/>
                <a:sym typeface="Courier New"/>
              </a:rPr>
              <a:t> AS (</a:t>
            </a:r>
          </a:p>
          <a:p>
            <a:pPr lvl="0"/>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ft.user_id</a:t>
            </a:r>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ft.first_touch_time</a:t>
            </a:r>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pv.utm_source</a:t>
            </a:r>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pv.utm_campaign</a:t>
            </a:r>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first_touch</a:t>
            </a:r>
            <a:r>
              <a:rPr lang="en-US" sz="900" dirty="0">
                <a:latin typeface="Courier New"/>
                <a:ea typeface="Courier New"/>
                <a:cs typeface="Courier New"/>
                <a:sym typeface="Courier New"/>
              </a:rPr>
              <a:t> AS 'ft'</a:t>
            </a:r>
          </a:p>
          <a:p>
            <a:pPr lvl="0"/>
            <a:r>
              <a:rPr lang="en-US" sz="900" dirty="0">
                <a:latin typeface="Courier New"/>
                <a:ea typeface="Courier New"/>
                <a:cs typeface="Courier New"/>
                <a:sym typeface="Courier New"/>
              </a:rPr>
              <a:t>    JOIN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pv</a:t>
            </a:r>
            <a:r>
              <a:rPr lang="en-US" sz="900" dirty="0">
                <a:latin typeface="Courier New"/>
                <a:ea typeface="Courier New"/>
                <a:cs typeface="Courier New"/>
                <a:sym typeface="Courier New"/>
              </a:rPr>
              <a:t>'</a:t>
            </a:r>
          </a:p>
          <a:p>
            <a:pPr lvl="0"/>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ft.user_id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pv.user_id</a:t>
            </a:r>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ft.first_touch_time</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pv.timestamp</a:t>
            </a:r>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    )</a:t>
            </a:r>
          </a:p>
          <a:p>
            <a:pPr lvl="0"/>
            <a:r>
              <a:rPr lang="en-US" sz="900" dirty="0">
                <a:latin typeface="Courier New"/>
                <a:ea typeface="Courier New"/>
                <a:cs typeface="Courier New"/>
                <a:sym typeface="Courier New"/>
              </a:rPr>
              <a:t>    </a:t>
            </a:r>
          </a:p>
          <a:p>
            <a:pPr lvl="0"/>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ft_count.utm_source</a:t>
            </a:r>
            <a:r>
              <a:rPr lang="en-US" sz="900" dirty="0">
                <a:latin typeface="Courier New"/>
                <a:ea typeface="Courier New"/>
                <a:cs typeface="Courier New"/>
                <a:sym typeface="Courier New"/>
              </a:rPr>
              <a:t> AS 'source'</a:t>
            </a:r>
          </a:p>
          <a:p>
            <a:pPr lvl="0"/>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ft_count.utm_campaign</a:t>
            </a:r>
            <a:r>
              <a:rPr lang="en-US" sz="900" dirty="0">
                <a:latin typeface="Courier New"/>
                <a:ea typeface="Courier New"/>
                <a:cs typeface="Courier New"/>
                <a:sym typeface="Courier New"/>
              </a:rPr>
              <a:t> AS 'campaign',</a:t>
            </a:r>
          </a:p>
          <a:p>
            <a:pPr lvl="0"/>
            <a:r>
              <a:rPr lang="en-US" sz="900" dirty="0">
                <a:latin typeface="Courier New"/>
                <a:ea typeface="Courier New"/>
                <a:cs typeface="Courier New"/>
                <a:sym typeface="Courier New"/>
              </a:rPr>
              <a:t>      COUNT (*) AS 'count'</a:t>
            </a:r>
          </a:p>
          <a:p>
            <a:pPr lvl="0"/>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ft_count</a:t>
            </a:r>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      GROUP BY 1,2</a:t>
            </a:r>
          </a:p>
          <a:p>
            <a:pPr lvl="0"/>
            <a:r>
              <a:rPr lang="en-US" sz="900" dirty="0">
                <a:latin typeface="Courier New"/>
                <a:ea typeface="Courier New"/>
                <a:cs typeface="Courier New"/>
                <a:sym typeface="Courier New"/>
              </a:rPr>
              <a:t>      ORDER BY 3 DESC;</a:t>
            </a:r>
            <a:endParaRPr sz="900" dirty="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000" dirty="0">
                <a:latin typeface="Salesforce Sans" panose="020B0505020202020203" pitchFamily="34" charset="77"/>
                <a:ea typeface="Roboto"/>
                <a:cs typeface="Roboto"/>
                <a:sym typeface="Roboto"/>
              </a:rPr>
              <a:t>How many first touches is each campaign responsible for?</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000" dirty="0">
                <a:latin typeface="Salesforce Sans" panose="020B0505020202020203" pitchFamily="34" charset="77"/>
                <a:ea typeface="Roboto"/>
                <a:cs typeface="Roboto"/>
                <a:sym typeface="Roboto"/>
              </a:rPr>
              <a:t>First touch indicates the first time the user was exposed to the site and which landing page. The query pulls up the minimum value and sets it as the first touch time.</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000" dirty="0">
                <a:latin typeface="Salesforce Sans" panose="020B0505020202020203" pitchFamily="34" charset="77"/>
                <a:ea typeface="Roboto"/>
                <a:cs typeface="Roboto"/>
                <a:sym typeface="Roboto"/>
              </a:rPr>
              <a:t>Please see chart below and ran query result to the right for the first touch counts.</a:t>
            </a:r>
            <a:endParaRPr sz="1000" dirty="0">
              <a:latin typeface="Salesforce Sans" panose="020B0505020202020203" pitchFamily="34" charset="77"/>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2424587769"/>
              </p:ext>
            </p:extLst>
          </p:nvPr>
        </p:nvGraphicFramePr>
        <p:xfrm>
          <a:off x="1003412" y="3142614"/>
          <a:ext cx="3440006" cy="1886483"/>
        </p:xfrm>
        <a:graphic>
          <a:graphicData uri="http://schemas.openxmlformats.org/drawingml/2006/table">
            <a:tbl>
              <a:tblPr>
                <a:noFill/>
                <a:tableStyleId>{8628B589-4659-4227-9C68-565DD4A46BFE}</a:tableStyleId>
              </a:tblPr>
              <a:tblGrid>
                <a:gridCol w="633598">
                  <a:extLst>
                    <a:ext uri="{9D8B030D-6E8A-4147-A177-3AD203B41FA5}">
                      <a16:colId xmlns:a16="http://schemas.microsoft.com/office/drawing/2014/main" val="20000"/>
                    </a:ext>
                  </a:extLst>
                </a:gridCol>
                <a:gridCol w="2190523">
                  <a:extLst>
                    <a:ext uri="{9D8B030D-6E8A-4147-A177-3AD203B41FA5}">
                      <a16:colId xmlns:a16="http://schemas.microsoft.com/office/drawing/2014/main" val="20001"/>
                    </a:ext>
                  </a:extLst>
                </a:gridCol>
                <a:gridCol w="615885">
                  <a:extLst>
                    <a:ext uri="{9D8B030D-6E8A-4147-A177-3AD203B41FA5}">
                      <a16:colId xmlns:a16="http://schemas.microsoft.com/office/drawing/2014/main" val="20002"/>
                    </a:ext>
                  </a:extLst>
                </a:gridCol>
              </a:tblGrid>
              <a:tr h="483502">
                <a:tc>
                  <a:txBody>
                    <a:bodyPr/>
                    <a:lstStyle/>
                    <a:p>
                      <a:pPr marL="0" lvl="0" indent="0" algn="ctr" rtl="0">
                        <a:spcBef>
                          <a:spcPts val="0"/>
                        </a:spcBef>
                        <a:spcAft>
                          <a:spcPts val="0"/>
                        </a:spcAft>
                        <a:buNone/>
                      </a:pPr>
                      <a:r>
                        <a:rPr lang="en-US" sz="1000" b="1" dirty="0">
                          <a:solidFill>
                            <a:srgbClr val="FFFFFF"/>
                          </a:solidFill>
                        </a:rPr>
                        <a:t>source</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US" sz="1000" b="1" dirty="0">
                          <a:solidFill>
                            <a:srgbClr val="FFFFFF"/>
                          </a:solidFill>
                        </a:rPr>
                        <a:t>c</a:t>
                      </a:r>
                      <a:r>
                        <a:rPr lang="en" sz="1000" b="1" dirty="0" err="1">
                          <a:solidFill>
                            <a:srgbClr val="FFFFFF"/>
                          </a:solidFill>
                        </a:rPr>
                        <a:t>ampaign</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 sz="1000" b="1" dirty="0">
                          <a:solidFill>
                            <a:srgbClr val="FFFFFF"/>
                          </a:solidFill>
                        </a:rPr>
                        <a:t>count</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26640">
                <a:tc>
                  <a:txBody>
                    <a:bodyPr/>
                    <a:lstStyle/>
                    <a:p>
                      <a:pPr marL="0" lvl="0" indent="0" rtl="0">
                        <a:spcBef>
                          <a:spcPts val="0"/>
                        </a:spcBef>
                        <a:spcAft>
                          <a:spcPts val="0"/>
                        </a:spcAft>
                        <a:buNone/>
                      </a:pPr>
                      <a:r>
                        <a:rPr lang="en-US" sz="800" dirty="0"/>
                        <a:t>medium</a:t>
                      </a:r>
                      <a:endParaRPr sz="800" dirty="0"/>
                    </a:p>
                  </a:txBody>
                  <a:tcPr marL="91425" marR="91425" marT="91425" marB="91425"/>
                </a:tc>
                <a:tc>
                  <a:txBody>
                    <a:bodyPr/>
                    <a:lstStyle/>
                    <a:p>
                      <a:pPr marL="0" lvl="0" indent="0" rtl="0">
                        <a:spcBef>
                          <a:spcPts val="0"/>
                        </a:spcBef>
                        <a:spcAft>
                          <a:spcPts val="0"/>
                        </a:spcAft>
                        <a:buNone/>
                      </a:pPr>
                      <a:r>
                        <a:rPr lang="en-US" sz="800" dirty="0"/>
                        <a:t>Interview-with-cool-</a:t>
                      </a:r>
                      <a:r>
                        <a:rPr lang="en-US" sz="800" dirty="0" err="1"/>
                        <a:t>tshirts</a:t>
                      </a:r>
                      <a:r>
                        <a:rPr lang="en-US" sz="800" dirty="0"/>
                        <a:t>-founder</a:t>
                      </a:r>
                      <a:endParaRPr sz="800" dirty="0"/>
                    </a:p>
                  </a:txBody>
                  <a:tcPr marL="91425" marR="91425" marT="91425" marB="91425"/>
                </a:tc>
                <a:tc>
                  <a:txBody>
                    <a:bodyPr/>
                    <a:lstStyle/>
                    <a:p>
                      <a:pPr marL="0" lvl="0" indent="0" rtl="0">
                        <a:spcBef>
                          <a:spcPts val="0"/>
                        </a:spcBef>
                        <a:spcAft>
                          <a:spcPts val="0"/>
                        </a:spcAft>
                        <a:buNone/>
                      </a:pPr>
                      <a:r>
                        <a:rPr lang="en-US" sz="800" dirty="0"/>
                        <a:t>622</a:t>
                      </a:r>
                      <a:endParaRPr sz="800" dirty="0"/>
                    </a:p>
                  </a:txBody>
                  <a:tcPr marL="91425" marR="91425" marT="91425" marB="91425"/>
                </a:tc>
                <a:extLst>
                  <a:ext uri="{0D108BD9-81ED-4DB2-BD59-A6C34878D82A}">
                    <a16:rowId xmlns:a16="http://schemas.microsoft.com/office/drawing/2014/main" val="10001"/>
                  </a:ext>
                </a:extLst>
              </a:tr>
              <a:tr h="326640">
                <a:tc>
                  <a:txBody>
                    <a:bodyPr/>
                    <a:lstStyle/>
                    <a:p>
                      <a:pPr marL="0" lvl="0" indent="0" rtl="0">
                        <a:spcBef>
                          <a:spcPts val="0"/>
                        </a:spcBef>
                        <a:spcAft>
                          <a:spcPts val="0"/>
                        </a:spcAft>
                        <a:buNone/>
                      </a:pPr>
                      <a:r>
                        <a:rPr lang="en-US" sz="800" dirty="0" err="1"/>
                        <a:t>nytimes</a:t>
                      </a:r>
                      <a:endParaRPr sz="800" dirty="0"/>
                    </a:p>
                  </a:txBody>
                  <a:tcPr marL="91425" marR="91425" marT="91425" marB="91425"/>
                </a:tc>
                <a:tc>
                  <a:txBody>
                    <a:bodyPr/>
                    <a:lstStyle/>
                    <a:p>
                      <a:pPr marL="0" lvl="0" indent="0" rtl="0">
                        <a:spcBef>
                          <a:spcPts val="0"/>
                        </a:spcBef>
                        <a:spcAft>
                          <a:spcPts val="0"/>
                        </a:spcAft>
                        <a:buNone/>
                      </a:pPr>
                      <a:r>
                        <a:rPr lang="en-US" sz="800" dirty="0"/>
                        <a:t>getting-to-know-cool-</a:t>
                      </a:r>
                      <a:r>
                        <a:rPr lang="en-US" sz="800" dirty="0" err="1"/>
                        <a:t>tshirts</a:t>
                      </a:r>
                      <a:endParaRPr sz="800" dirty="0"/>
                    </a:p>
                  </a:txBody>
                  <a:tcPr marL="91425" marR="91425" marT="91425" marB="91425"/>
                </a:tc>
                <a:tc>
                  <a:txBody>
                    <a:bodyPr/>
                    <a:lstStyle/>
                    <a:p>
                      <a:pPr marL="0" lvl="0" indent="0" rtl="0">
                        <a:spcBef>
                          <a:spcPts val="0"/>
                        </a:spcBef>
                        <a:spcAft>
                          <a:spcPts val="0"/>
                        </a:spcAft>
                        <a:buNone/>
                      </a:pPr>
                      <a:r>
                        <a:rPr lang="en-US" sz="800" dirty="0"/>
                        <a:t>612</a:t>
                      </a:r>
                      <a:endParaRPr sz="800" dirty="0"/>
                    </a:p>
                  </a:txBody>
                  <a:tcPr marL="91425" marR="91425" marT="91425" marB="91425"/>
                </a:tc>
                <a:extLst>
                  <a:ext uri="{0D108BD9-81ED-4DB2-BD59-A6C34878D82A}">
                    <a16:rowId xmlns:a16="http://schemas.microsoft.com/office/drawing/2014/main" val="10002"/>
                  </a:ext>
                </a:extLst>
              </a:tr>
              <a:tr h="423061">
                <a:tc>
                  <a:txBody>
                    <a:bodyPr/>
                    <a:lstStyle/>
                    <a:p>
                      <a:pPr marL="0" lvl="0" indent="0" rtl="0">
                        <a:spcBef>
                          <a:spcPts val="0"/>
                        </a:spcBef>
                        <a:spcAft>
                          <a:spcPts val="0"/>
                        </a:spcAft>
                        <a:buNone/>
                      </a:pPr>
                      <a:r>
                        <a:rPr lang="en-US" sz="800" dirty="0" err="1"/>
                        <a:t>buzzfeed</a:t>
                      </a:r>
                      <a:endParaRPr sz="800" dirty="0"/>
                    </a:p>
                  </a:txBody>
                  <a:tcPr marL="91425" marR="91425" marT="91425" marB="91425"/>
                </a:tc>
                <a:tc>
                  <a:txBody>
                    <a:bodyPr/>
                    <a:lstStyle/>
                    <a:p>
                      <a:pPr marL="0" lvl="0" indent="0" rtl="0">
                        <a:spcBef>
                          <a:spcPts val="0"/>
                        </a:spcBef>
                        <a:spcAft>
                          <a:spcPts val="0"/>
                        </a:spcAft>
                        <a:buNone/>
                      </a:pPr>
                      <a:r>
                        <a:rPr lang="en-US" sz="800" dirty="0"/>
                        <a:t>ten-crazy-cool-</a:t>
                      </a:r>
                      <a:r>
                        <a:rPr lang="en-US" sz="800" dirty="0" err="1"/>
                        <a:t>tshirts</a:t>
                      </a:r>
                      <a:r>
                        <a:rPr lang="en-US" sz="800" dirty="0"/>
                        <a:t>-facts</a:t>
                      </a:r>
                      <a:endParaRPr sz="800" dirty="0"/>
                    </a:p>
                  </a:txBody>
                  <a:tcPr marL="91425" marR="91425" marT="91425" marB="91425"/>
                </a:tc>
                <a:tc>
                  <a:txBody>
                    <a:bodyPr/>
                    <a:lstStyle/>
                    <a:p>
                      <a:pPr marL="0" lvl="0" indent="0" rtl="0">
                        <a:spcBef>
                          <a:spcPts val="0"/>
                        </a:spcBef>
                        <a:spcAft>
                          <a:spcPts val="0"/>
                        </a:spcAft>
                        <a:buNone/>
                      </a:pPr>
                      <a:r>
                        <a:rPr lang="en-US" sz="800" dirty="0"/>
                        <a:t>576</a:t>
                      </a:r>
                      <a:endParaRPr sz="800" dirty="0"/>
                    </a:p>
                  </a:txBody>
                  <a:tcPr marL="91425" marR="91425" marT="91425" marB="91425"/>
                </a:tc>
                <a:extLst>
                  <a:ext uri="{0D108BD9-81ED-4DB2-BD59-A6C34878D82A}">
                    <a16:rowId xmlns:a16="http://schemas.microsoft.com/office/drawing/2014/main" val="10003"/>
                  </a:ext>
                </a:extLst>
              </a:tr>
              <a:tr h="326640">
                <a:tc>
                  <a:txBody>
                    <a:bodyPr/>
                    <a:lstStyle/>
                    <a:p>
                      <a:pPr marL="0" lvl="0" indent="0" rtl="0">
                        <a:spcBef>
                          <a:spcPts val="0"/>
                        </a:spcBef>
                        <a:spcAft>
                          <a:spcPts val="0"/>
                        </a:spcAft>
                        <a:buNone/>
                      </a:pPr>
                      <a:r>
                        <a:rPr lang="en-US" sz="800" dirty="0"/>
                        <a:t>google</a:t>
                      </a:r>
                      <a:endParaRPr sz="800" dirty="0"/>
                    </a:p>
                  </a:txBody>
                  <a:tcPr marL="91425" marR="91425" marT="91425" marB="91425"/>
                </a:tc>
                <a:tc>
                  <a:txBody>
                    <a:bodyPr/>
                    <a:lstStyle/>
                    <a:p>
                      <a:pPr marL="0" lvl="0" indent="0" rtl="0">
                        <a:spcBef>
                          <a:spcPts val="0"/>
                        </a:spcBef>
                        <a:spcAft>
                          <a:spcPts val="0"/>
                        </a:spcAft>
                        <a:buNone/>
                      </a:pPr>
                      <a:r>
                        <a:rPr lang="en-US" sz="800" dirty="0"/>
                        <a:t>cool-</a:t>
                      </a:r>
                      <a:r>
                        <a:rPr lang="en-US" sz="800" dirty="0" err="1"/>
                        <a:t>tshirts</a:t>
                      </a:r>
                      <a:r>
                        <a:rPr lang="en-US" sz="800" dirty="0"/>
                        <a:t>-search</a:t>
                      </a:r>
                      <a:endParaRPr sz="800" dirty="0"/>
                    </a:p>
                  </a:txBody>
                  <a:tcPr marL="91425" marR="91425" marT="91425" marB="91425"/>
                </a:tc>
                <a:tc>
                  <a:txBody>
                    <a:bodyPr/>
                    <a:lstStyle/>
                    <a:p>
                      <a:pPr marL="0" lvl="0" indent="0" rtl="0">
                        <a:spcBef>
                          <a:spcPts val="0"/>
                        </a:spcBef>
                        <a:spcAft>
                          <a:spcPts val="0"/>
                        </a:spcAft>
                        <a:buNone/>
                      </a:pPr>
                      <a:r>
                        <a:rPr lang="en-US" sz="800" dirty="0"/>
                        <a:t>169</a:t>
                      </a:r>
                      <a:endParaRPr sz="800" dirty="0"/>
                    </a:p>
                  </a:txBody>
                  <a:tcPr marL="91425" marR="91425" marT="91425" marB="91425"/>
                </a:tc>
                <a:extLst>
                  <a:ext uri="{0D108BD9-81ED-4DB2-BD59-A6C34878D82A}">
                    <a16:rowId xmlns:a16="http://schemas.microsoft.com/office/drawing/2014/main" val="10004"/>
                  </a:ext>
                </a:extLst>
              </a:tr>
            </a:tbl>
          </a:graphicData>
        </a:graphic>
      </p:graphicFrame>
      <p:pic>
        <p:nvPicPr>
          <p:cNvPr id="2" name="Picture 1">
            <a:extLst>
              <a:ext uri="{FF2B5EF4-FFF2-40B4-BE49-F238E27FC236}">
                <a16:creationId xmlns:a16="http://schemas.microsoft.com/office/drawing/2014/main" id="{4EAB2C41-2733-F341-866C-FD0321D36F15}"/>
              </a:ext>
            </a:extLst>
          </p:cNvPr>
          <p:cNvPicPr>
            <a:picLocks noChangeAspect="1"/>
          </p:cNvPicPr>
          <p:nvPr/>
        </p:nvPicPr>
        <p:blipFill>
          <a:blip r:embed="rId3"/>
          <a:stretch>
            <a:fillRect/>
          </a:stretch>
        </p:blipFill>
        <p:spPr>
          <a:xfrm>
            <a:off x="5179100" y="216387"/>
            <a:ext cx="3834351" cy="913838"/>
          </a:xfrm>
          <a:prstGeom prst="rect">
            <a:avLst/>
          </a:prstGeom>
          <a:ln>
            <a:solidFill>
              <a:schemeClr val="tx1"/>
            </a:solidFill>
          </a:ln>
        </p:spPr>
      </p:pic>
      <p:pic>
        <p:nvPicPr>
          <p:cNvPr id="4" name="Picture 3">
            <a:extLst>
              <a:ext uri="{FF2B5EF4-FFF2-40B4-BE49-F238E27FC236}">
                <a16:creationId xmlns:a16="http://schemas.microsoft.com/office/drawing/2014/main" id="{ADAB8469-AE8B-BA46-B3F1-5C0A8528405C}"/>
              </a:ext>
            </a:extLst>
          </p:cNvPr>
          <p:cNvPicPr>
            <a:picLocks noChangeAspect="1"/>
          </p:cNvPicPr>
          <p:nvPr/>
        </p:nvPicPr>
        <p:blipFill>
          <a:blip r:embed="rId4"/>
          <a:stretch>
            <a:fillRect/>
          </a:stretch>
        </p:blipFill>
        <p:spPr>
          <a:xfrm>
            <a:off x="0" y="11794"/>
            <a:ext cx="1189529" cy="1189529"/>
          </a:xfrm>
          <a:prstGeom prst="rect">
            <a:avLst/>
          </a:prstGeom>
        </p:spPr>
      </p:pic>
    </p:spTree>
    <p:extLst>
      <p:ext uri="{BB962C8B-B14F-4D97-AF65-F5344CB8AC3E}">
        <p14:creationId xmlns:p14="http://schemas.microsoft.com/office/powerpoint/2010/main" val="3925657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Last Touch</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r>
              <a:rPr lang="en-US" sz="900" dirty="0">
                <a:latin typeface="Courier New"/>
                <a:ea typeface="Courier New"/>
                <a:cs typeface="Courier New"/>
                <a:sym typeface="Courier New"/>
              </a:rPr>
              <a:t>--How many last touches is each campaign responsible for?—</a:t>
            </a:r>
          </a:p>
          <a:p>
            <a:pPr lvl="0"/>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AS (</a:t>
            </a:r>
          </a:p>
          <a:p>
            <a:pPr lvl="0"/>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r>
              <a:rPr lang="en-US" sz="900" dirty="0">
                <a:latin typeface="Courier New"/>
                <a:ea typeface="Courier New"/>
                <a:cs typeface="Courier New"/>
                <a:sym typeface="Courier New"/>
              </a:rPr>
              <a:t>  MAX(timestamp) AS '</a:t>
            </a:r>
            <a:r>
              <a:rPr lang="en-US" sz="900" dirty="0" err="1">
                <a:latin typeface="Courier New"/>
                <a:ea typeface="Courier New"/>
                <a:cs typeface="Courier New"/>
                <a:sym typeface="Courier New"/>
              </a:rPr>
              <a:t>last_touch_time</a:t>
            </a:r>
            <a:r>
              <a:rPr lang="en-US" sz="900" dirty="0">
                <a:latin typeface="Courier New"/>
                <a:ea typeface="Courier New"/>
                <a:cs typeface="Courier New"/>
                <a:sym typeface="Courier New"/>
              </a:rPr>
              <a:t>'</a:t>
            </a:r>
          </a:p>
          <a:p>
            <a:pPr lvl="0"/>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r>
              <a:rPr lang="en-US" sz="900" dirty="0">
                <a:latin typeface="Courier New"/>
                <a:ea typeface="Courier New"/>
                <a:cs typeface="Courier New"/>
                <a:sym typeface="Courier New"/>
              </a:rPr>
              <a:t>    </a:t>
            </a:r>
          </a:p>
          <a:p>
            <a:pPr lvl="0"/>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lt_count</a:t>
            </a:r>
            <a:r>
              <a:rPr lang="en-US" sz="900" dirty="0">
                <a:latin typeface="Courier New"/>
                <a:ea typeface="Courier New"/>
                <a:cs typeface="Courier New"/>
                <a:sym typeface="Courier New"/>
              </a:rPr>
              <a:t> AS (</a:t>
            </a:r>
          </a:p>
          <a:p>
            <a:pPr lvl="0"/>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a:t>
            </a:r>
          </a:p>
          <a:p>
            <a:pPr lvl="0"/>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lt.last_touch_time</a:t>
            </a:r>
            <a:r>
              <a:rPr lang="en-US" sz="900" dirty="0">
                <a:latin typeface="Courier New"/>
                <a:ea typeface="Courier New"/>
                <a:cs typeface="Courier New"/>
                <a:sym typeface="Courier New"/>
              </a:rPr>
              <a:t>,</a:t>
            </a:r>
          </a:p>
          <a:p>
            <a:pPr lvl="0"/>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pv.utm_source</a:t>
            </a:r>
            <a:r>
              <a:rPr lang="en-US" sz="900" dirty="0">
                <a:latin typeface="Courier New"/>
                <a:ea typeface="Courier New"/>
                <a:cs typeface="Courier New"/>
                <a:sym typeface="Courier New"/>
              </a:rPr>
              <a:t>,</a:t>
            </a:r>
          </a:p>
          <a:p>
            <a:pPr lvl="0"/>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pv.utm_campaign</a:t>
            </a:r>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lt</a:t>
            </a:r>
            <a:r>
              <a:rPr lang="en-US" sz="900" dirty="0">
                <a:latin typeface="Courier New"/>
                <a:ea typeface="Courier New"/>
                <a:cs typeface="Courier New"/>
                <a:sym typeface="Courier New"/>
              </a:rPr>
              <a:t>'</a:t>
            </a:r>
          </a:p>
          <a:p>
            <a:pPr lvl="0"/>
            <a:r>
              <a:rPr lang="en-US" sz="900" dirty="0">
                <a:latin typeface="Courier New"/>
                <a:ea typeface="Courier New"/>
                <a:cs typeface="Courier New"/>
                <a:sym typeface="Courier New"/>
              </a:rPr>
              <a:t>    JOIN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pv</a:t>
            </a:r>
            <a:r>
              <a:rPr lang="en-US" sz="900" dirty="0">
                <a:latin typeface="Courier New"/>
                <a:ea typeface="Courier New"/>
                <a:cs typeface="Courier New"/>
                <a:sym typeface="Courier New"/>
              </a:rPr>
              <a:t>'</a:t>
            </a:r>
          </a:p>
          <a:p>
            <a:pPr lvl="0"/>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pv.user_id</a:t>
            </a:r>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lt.last_touch_time</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pv.timestamp</a:t>
            </a:r>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    )</a:t>
            </a:r>
          </a:p>
          <a:p>
            <a:pPr lvl="0"/>
            <a:r>
              <a:rPr lang="en-US" sz="900" dirty="0">
                <a:latin typeface="Courier New"/>
                <a:ea typeface="Courier New"/>
                <a:cs typeface="Courier New"/>
                <a:sym typeface="Courier New"/>
              </a:rPr>
              <a:t>    </a:t>
            </a:r>
          </a:p>
          <a:p>
            <a:pPr lvl="0"/>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lt_count.utm_source</a:t>
            </a:r>
            <a:r>
              <a:rPr lang="en-US" sz="900" dirty="0">
                <a:latin typeface="Courier New"/>
                <a:ea typeface="Courier New"/>
                <a:cs typeface="Courier New"/>
                <a:sym typeface="Courier New"/>
              </a:rPr>
              <a:t> AS 'source',</a:t>
            </a:r>
          </a:p>
          <a:p>
            <a:pPr lvl="0"/>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lt_count.utm_campaign</a:t>
            </a:r>
            <a:r>
              <a:rPr lang="en-US" sz="900" dirty="0">
                <a:latin typeface="Courier New"/>
                <a:ea typeface="Courier New"/>
                <a:cs typeface="Courier New"/>
                <a:sym typeface="Courier New"/>
              </a:rPr>
              <a:t> AS 'campaign',</a:t>
            </a:r>
          </a:p>
          <a:p>
            <a:pPr lvl="0"/>
            <a:r>
              <a:rPr lang="en-US" sz="900" dirty="0">
                <a:latin typeface="Courier New"/>
                <a:ea typeface="Courier New"/>
                <a:cs typeface="Courier New"/>
                <a:sym typeface="Courier New"/>
              </a:rPr>
              <a:t>      COUNT (*) AS 'count'</a:t>
            </a:r>
          </a:p>
          <a:p>
            <a:pPr lvl="0"/>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lt_count</a:t>
            </a:r>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      GROUP BY 1,2</a:t>
            </a:r>
          </a:p>
          <a:p>
            <a:pPr lvl="0"/>
            <a:r>
              <a:rPr lang="en-US" sz="900" dirty="0">
                <a:latin typeface="Courier New"/>
                <a:ea typeface="Courier New"/>
                <a:cs typeface="Courier New"/>
                <a:sym typeface="Courier New"/>
              </a:rPr>
              <a:t>      ORDER BY 3 DESC;</a:t>
            </a:r>
            <a:endParaRPr sz="900" dirty="0">
              <a:latin typeface="Courier New"/>
              <a:ea typeface="Courier New"/>
              <a:cs typeface="Courier New"/>
              <a:sym typeface="Courier New"/>
            </a:endParaRPr>
          </a:p>
        </p:txBody>
      </p:sp>
      <p:sp>
        <p:nvSpPr>
          <p:cNvPr id="324" name="Shape 324"/>
          <p:cNvSpPr txBox="1"/>
          <p:nvPr/>
        </p:nvSpPr>
        <p:spPr>
          <a:xfrm>
            <a:off x="177975" y="1201324"/>
            <a:ext cx="4920900" cy="108062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000" dirty="0">
                <a:latin typeface="Salesforce Sans" panose="020B0505020202020203" pitchFamily="34" charset="77"/>
                <a:ea typeface="Roboto"/>
                <a:cs typeface="Roboto"/>
                <a:sym typeface="Roboto"/>
              </a:rPr>
              <a:t>How many last touches is each campaign responsible for?</a:t>
            </a:r>
          </a:p>
          <a:p>
            <a:pPr marL="171450" indent="-171450">
              <a:lnSpc>
                <a:spcPct val="115000"/>
              </a:lnSpc>
              <a:buClr>
                <a:schemeClr val="dk1"/>
              </a:buClr>
              <a:buSzPts val="1100"/>
              <a:buFont typeface="Arial" panose="020B0604020202020204" pitchFamily="34" charset="0"/>
              <a:buChar char="•"/>
            </a:pPr>
            <a:r>
              <a:rPr lang="en-US" sz="1000" dirty="0">
                <a:latin typeface="Salesforce Sans" panose="020B0505020202020203" pitchFamily="34" charset="77"/>
                <a:ea typeface="Roboto"/>
                <a:cs typeface="Roboto"/>
                <a:sym typeface="Roboto"/>
              </a:rPr>
              <a:t>Last touch indicates is the last/max time the user was spent on the site. The query pulls up the maximum value and sets it as the last touch time.</a:t>
            </a:r>
          </a:p>
          <a:p>
            <a:pPr marL="171450" indent="-171450">
              <a:lnSpc>
                <a:spcPct val="115000"/>
              </a:lnSpc>
              <a:buClr>
                <a:schemeClr val="dk1"/>
              </a:buClr>
              <a:buSzPts val="1100"/>
              <a:buFont typeface="Arial" panose="020B0604020202020204" pitchFamily="34" charset="0"/>
              <a:buChar char="•"/>
            </a:pPr>
            <a:r>
              <a:rPr lang="en-US" sz="1000" dirty="0">
                <a:latin typeface="Salesforce Sans" panose="020B0505020202020203" pitchFamily="34" charset="77"/>
                <a:ea typeface="Roboto"/>
                <a:cs typeface="Roboto"/>
                <a:sym typeface="Roboto"/>
              </a:rPr>
              <a:t>Please see the chart below or the ran query result to the right for the last touch counts.</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endParaRPr lang="en-US" sz="1000" dirty="0">
              <a:latin typeface="Salesforce Sans" panose="020B0505020202020203" pitchFamily="34" charset="77"/>
              <a:ea typeface="Roboto"/>
              <a:cs typeface="Roboto"/>
              <a:sym typeface="Roboto"/>
            </a:endParaRPr>
          </a:p>
          <a:p>
            <a:pPr marL="171450" lvl="0" indent="-171450" rtl="0">
              <a:lnSpc>
                <a:spcPct val="115000"/>
              </a:lnSpc>
              <a:spcBef>
                <a:spcPts val="0"/>
              </a:spcBef>
              <a:spcAft>
                <a:spcPts val="0"/>
              </a:spcAft>
              <a:buClr>
                <a:schemeClr val="dk1"/>
              </a:buClr>
              <a:buSzPts val="1100"/>
              <a:buFont typeface="Arial" panose="020B0604020202020204" pitchFamily="34" charset="0"/>
              <a:buChar char="•"/>
            </a:pPr>
            <a:endParaRPr sz="1000" dirty="0">
              <a:latin typeface="Salesforce Sans" panose="020B0505020202020203" pitchFamily="34" charset="77"/>
              <a:ea typeface="Roboto"/>
              <a:cs typeface="Roboto"/>
              <a:sym typeface="Roboto"/>
            </a:endParaRPr>
          </a:p>
        </p:txBody>
      </p:sp>
      <p:pic>
        <p:nvPicPr>
          <p:cNvPr id="4" name="Picture 3">
            <a:extLst>
              <a:ext uri="{FF2B5EF4-FFF2-40B4-BE49-F238E27FC236}">
                <a16:creationId xmlns:a16="http://schemas.microsoft.com/office/drawing/2014/main" id="{29EF1DB4-58D0-154E-85CD-A7DE51F3FFF6}"/>
              </a:ext>
            </a:extLst>
          </p:cNvPr>
          <p:cNvPicPr>
            <a:picLocks noChangeAspect="1"/>
          </p:cNvPicPr>
          <p:nvPr/>
        </p:nvPicPr>
        <p:blipFill>
          <a:blip r:embed="rId3"/>
          <a:stretch>
            <a:fillRect/>
          </a:stretch>
        </p:blipFill>
        <p:spPr>
          <a:xfrm>
            <a:off x="5748626" y="16040"/>
            <a:ext cx="2748032" cy="1164191"/>
          </a:xfrm>
          <a:prstGeom prst="rect">
            <a:avLst/>
          </a:prstGeom>
          <a:ln>
            <a:solidFill>
              <a:schemeClr val="tx1"/>
            </a:solidFill>
          </a:ln>
        </p:spPr>
      </p:pic>
      <p:graphicFrame>
        <p:nvGraphicFramePr>
          <p:cNvPr id="9" name="Shape 325">
            <a:extLst>
              <a:ext uri="{FF2B5EF4-FFF2-40B4-BE49-F238E27FC236}">
                <a16:creationId xmlns:a16="http://schemas.microsoft.com/office/drawing/2014/main" id="{6849360A-0015-094C-8440-7583E6144A7E}"/>
              </a:ext>
            </a:extLst>
          </p:cNvPr>
          <p:cNvGraphicFramePr/>
          <p:nvPr>
            <p:extLst>
              <p:ext uri="{D42A27DB-BD31-4B8C-83A1-F6EECF244321}">
                <p14:modId xmlns:p14="http://schemas.microsoft.com/office/powerpoint/2010/main" val="3148323482"/>
              </p:ext>
            </p:extLst>
          </p:nvPr>
        </p:nvGraphicFramePr>
        <p:xfrm>
          <a:off x="396460" y="2353052"/>
          <a:ext cx="4410209" cy="2773410"/>
        </p:xfrm>
        <a:graphic>
          <a:graphicData uri="http://schemas.openxmlformats.org/drawingml/2006/table">
            <a:tbl>
              <a:tblPr>
                <a:noFill/>
                <a:tableStyleId>{8628B589-4659-4227-9C68-565DD4A46BFE}</a:tableStyleId>
              </a:tblPr>
              <a:tblGrid>
                <a:gridCol w="930634">
                  <a:extLst>
                    <a:ext uri="{9D8B030D-6E8A-4147-A177-3AD203B41FA5}">
                      <a16:colId xmlns:a16="http://schemas.microsoft.com/office/drawing/2014/main" val="20000"/>
                    </a:ext>
                  </a:extLst>
                </a:gridCol>
                <a:gridCol w="2613727">
                  <a:extLst>
                    <a:ext uri="{9D8B030D-6E8A-4147-A177-3AD203B41FA5}">
                      <a16:colId xmlns:a16="http://schemas.microsoft.com/office/drawing/2014/main" val="20001"/>
                    </a:ext>
                  </a:extLst>
                </a:gridCol>
                <a:gridCol w="865848">
                  <a:extLst>
                    <a:ext uri="{9D8B030D-6E8A-4147-A177-3AD203B41FA5}">
                      <a16:colId xmlns:a16="http://schemas.microsoft.com/office/drawing/2014/main" val="20002"/>
                    </a:ext>
                  </a:extLst>
                </a:gridCol>
              </a:tblGrid>
              <a:tr h="327485">
                <a:tc>
                  <a:txBody>
                    <a:bodyPr/>
                    <a:lstStyle/>
                    <a:p>
                      <a:pPr marL="0" lvl="0" indent="0" algn="ctr" rtl="0">
                        <a:spcBef>
                          <a:spcPts val="0"/>
                        </a:spcBef>
                        <a:spcAft>
                          <a:spcPts val="0"/>
                        </a:spcAft>
                        <a:buNone/>
                      </a:pPr>
                      <a:r>
                        <a:rPr lang="en" sz="1000" b="1" dirty="0">
                          <a:solidFill>
                            <a:srgbClr val="FFFFFF"/>
                          </a:solidFill>
                        </a:rPr>
                        <a:t>source</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 sz="1000" b="1" dirty="0">
                          <a:solidFill>
                            <a:srgbClr val="FFFFFF"/>
                          </a:solidFill>
                        </a:rPr>
                        <a:t>campaign</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 sz="1000" b="1" dirty="0">
                          <a:solidFill>
                            <a:srgbClr val="FFFFFF"/>
                          </a:solidFill>
                        </a:rPr>
                        <a:t>count</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297711">
                <a:tc>
                  <a:txBody>
                    <a:bodyPr/>
                    <a:lstStyle/>
                    <a:p>
                      <a:pPr marL="0" lvl="0" indent="0" rtl="0">
                        <a:spcBef>
                          <a:spcPts val="0"/>
                        </a:spcBef>
                        <a:spcAft>
                          <a:spcPts val="0"/>
                        </a:spcAft>
                        <a:buNone/>
                      </a:pPr>
                      <a:r>
                        <a:rPr lang="en-US" sz="800" dirty="0"/>
                        <a:t>email</a:t>
                      </a:r>
                      <a:endParaRPr sz="800" dirty="0"/>
                    </a:p>
                  </a:txBody>
                  <a:tcPr marL="91425" marR="91425" marT="91425" marB="91425"/>
                </a:tc>
                <a:tc>
                  <a:txBody>
                    <a:bodyPr/>
                    <a:lstStyle/>
                    <a:p>
                      <a:pPr algn="ctr"/>
                      <a:r>
                        <a:rPr lang="en-US" sz="800" dirty="0">
                          <a:solidFill>
                            <a:srgbClr val="525252"/>
                          </a:solidFill>
                          <a:effectLst/>
                        </a:rPr>
                        <a:t>weekly-newsletter</a:t>
                      </a:r>
                    </a:p>
                  </a:txBody>
                  <a:tcPr anchor="ctr"/>
                </a:tc>
                <a:tc>
                  <a:txBody>
                    <a:bodyPr/>
                    <a:lstStyle/>
                    <a:p>
                      <a:pPr marL="0" lvl="0" indent="0" rtl="0">
                        <a:spcBef>
                          <a:spcPts val="0"/>
                        </a:spcBef>
                        <a:spcAft>
                          <a:spcPts val="0"/>
                        </a:spcAft>
                        <a:buNone/>
                      </a:pPr>
                      <a:r>
                        <a:rPr lang="en-US" sz="800" dirty="0"/>
                        <a:t>447</a:t>
                      </a:r>
                      <a:endParaRPr sz="800" dirty="0"/>
                    </a:p>
                  </a:txBody>
                  <a:tcPr marL="91425" marR="91425" marT="91425" marB="91425"/>
                </a:tc>
                <a:extLst>
                  <a:ext uri="{0D108BD9-81ED-4DB2-BD59-A6C34878D82A}">
                    <a16:rowId xmlns:a16="http://schemas.microsoft.com/office/drawing/2014/main" val="10001"/>
                  </a:ext>
                </a:extLst>
              </a:tr>
              <a:tr h="297711">
                <a:tc>
                  <a:txBody>
                    <a:bodyPr/>
                    <a:lstStyle/>
                    <a:p>
                      <a:pPr marL="0" lvl="0" indent="0" rtl="0">
                        <a:spcBef>
                          <a:spcPts val="0"/>
                        </a:spcBef>
                        <a:spcAft>
                          <a:spcPts val="0"/>
                        </a:spcAft>
                        <a:buNone/>
                      </a:pPr>
                      <a:r>
                        <a:rPr lang="en-US" sz="800" dirty="0" err="1"/>
                        <a:t>facebook</a:t>
                      </a:r>
                      <a:endParaRPr lang="en-US" sz="800" dirty="0"/>
                    </a:p>
                  </a:txBody>
                  <a:tcPr marL="91425" marR="91425" marT="91425" marB="91425"/>
                </a:tc>
                <a:tc>
                  <a:txBody>
                    <a:bodyPr/>
                    <a:lstStyle/>
                    <a:p>
                      <a:pPr algn="ctr"/>
                      <a:r>
                        <a:rPr lang="en-US" sz="800" dirty="0">
                          <a:solidFill>
                            <a:srgbClr val="525252"/>
                          </a:solidFill>
                          <a:effectLst/>
                        </a:rPr>
                        <a:t>retargeting-ad</a:t>
                      </a:r>
                    </a:p>
                  </a:txBody>
                  <a:tcPr anchor="ctr"/>
                </a:tc>
                <a:tc>
                  <a:txBody>
                    <a:bodyPr/>
                    <a:lstStyle/>
                    <a:p>
                      <a:pPr marL="0" lvl="0" indent="0" rtl="0">
                        <a:spcBef>
                          <a:spcPts val="0"/>
                        </a:spcBef>
                        <a:spcAft>
                          <a:spcPts val="0"/>
                        </a:spcAft>
                        <a:buNone/>
                      </a:pPr>
                      <a:r>
                        <a:rPr lang="en-US" sz="800" dirty="0"/>
                        <a:t>443</a:t>
                      </a:r>
                      <a:endParaRPr sz="800" dirty="0"/>
                    </a:p>
                  </a:txBody>
                  <a:tcPr marL="91425" marR="91425" marT="91425" marB="91425"/>
                </a:tc>
                <a:extLst>
                  <a:ext uri="{0D108BD9-81ED-4DB2-BD59-A6C34878D82A}">
                    <a16:rowId xmlns:a16="http://schemas.microsoft.com/office/drawing/2014/main" val="10002"/>
                  </a:ext>
                </a:extLst>
              </a:tr>
              <a:tr h="297711">
                <a:tc>
                  <a:txBody>
                    <a:bodyPr/>
                    <a:lstStyle/>
                    <a:p>
                      <a:pPr marL="0" lvl="0" indent="0" rtl="0">
                        <a:spcBef>
                          <a:spcPts val="0"/>
                        </a:spcBef>
                        <a:spcAft>
                          <a:spcPts val="0"/>
                        </a:spcAft>
                        <a:buNone/>
                      </a:pPr>
                      <a:r>
                        <a:rPr lang="en-US" sz="800" dirty="0"/>
                        <a:t>email</a:t>
                      </a:r>
                      <a:endParaRPr sz="800" dirty="0"/>
                    </a:p>
                  </a:txBody>
                  <a:tcPr marL="91425" marR="91425" marT="91425" marB="91425"/>
                </a:tc>
                <a:tc>
                  <a:txBody>
                    <a:bodyPr/>
                    <a:lstStyle/>
                    <a:p>
                      <a:pPr algn="ctr"/>
                      <a:r>
                        <a:rPr lang="en-US" sz="800" dirty="0">
                          <a:solidFill>
                            <a:srgbClr val="525252"/>
                          </a:solidFill>
                          <a:effectLst/>
                        </a:rPr>
                        <a:t>retargeting-campaign</a:t>
                      </a:r>
                    </a:p>
                  </a:txBody>
                  <a:tcPr anchor="ctr"/>
                </a:tc>
                <a:tc>
                  <a:txBody>
                    <a:bodyPr/>
                    <a:lstStyle/>
                    <a:p>
                      <a:pPr marL="0" lvl="0" indent="0" rtl="0">
                        <a:spcBef>
                          <a:spcPts val="0"/>
                        </a:spcBef>
                        <a:spcAft>
                          <a:spcPts val="0"/>
                        </a:spcAft>
                        <a:buNone/>
                      </a:pPr>
                      <a:r>
                        <a:rPr lang="en-US" sz="800" dirty="0"/>
                        <a:t>245</a:t>
                      </a:r>
                      <a:endParaRPr sz="800" dirty="0"/>
                    </a:p>
                  </a:txBody>
                  <a:tcPr marL="91425" marR="91425" marT="91425" marB="91425"/>
                </a:tc>
                <a:extLst>
                  <a:ext uri="{0D108BD9-81ED-4DB2-BD59-A6C34878D82A}">
                    <a16:rowId xmlns:a16="http://schemas.microsoft.com/office/drawing/2014/main" val="10003"/>
                  </a:ext>
                </a:extLst>
              </a:tr>
              <a:tr h="297711">
                <a:tc>
                  <a:txBody>
                    <a:bodyPr/>
                    <a:lstStyle/>
                    <a:p>
                      <a:pPr marL="0" lvl="0" indent="0" rtl="0">
                        <a:spcBef>
                          <a:spcPts val="0"/>
                        </a:spcBef>
                        <a:spcAft>
                          <a:spcPts val="0"/>
                        </a:spcAft>
                        <a:buNone/>
                      </a:pPr>
                      <a:r>
                        <a:rPr lang="en-US" sz="800" dirty="0" err="1"/>
                        <a:t>nytimes</a:t>
                      </a:r>
                      <a:endParaRPr sz="800" dirty="0"/>
                    </a:p>
                  </a:txBody>
                  <a:tcPr marL="91425" marR="91425" marT="91425" marB="91425"/>
                </a:tc>
                <a:tc>
                  <a:txBody>
                    <a:bodyPr/>
                    <a:lstStyle/>
                    <a:p>
                      <a:pPr algn="ctr"/>
                      <a:r>
                        <a:rPr lang="en-US" sz="800" dirty="0">
                          <a:solidFill>
                            <a:srgbClr val="525252"/>
                          </a:solidFill>
                          <a:effectLst/>
                        </a:rPr>
                        <a:t>getting-to-know-cool-</a:t>
                      </a:r>
                      <a:r>
                        <a:rPr lang="en-US" sz="800" dirty="0" err="1">
                          <a:solidFill>
                            <a:srgbClr val="525252"/>
                          </a:solidFill>
                          <a:effectLst/>
                        </a:rPr>
                        <a:t>tshirts</a:t>
                      </a:r>
                      <a:endParaRPr lang="en-US" sz="800" dirty="0">
                        <a:solidFill>
                          <a:srgbClr val="525252"/>
                        </a:solidFill>
                        <a:effectLst/>
                      </a:endParaRPr>
                    </a:p>
                  </a:txBody>
                  <a:tcPr anchor="ctr"/>
                </a:tc>
                <a:tc>
                  <a:txBody>
                    <a:bodyPr/>
                    <a:lstStyle/>
                    <a:p>
                      <a:pPr marL="0" lvl="0" indent="0" rtl="0">
                        <a:spcBef>
                          <a:spcPts val="0"/>
                        </a:spcBef>
                        <a:spcAft>
                          <a:spcPts val="0"/>
                        </a:spcAft>
                        <a:buNone/>
                      </a:pPr>
                      <a:r>
                        <a:rPr lang="en-US" sz="800" dirty="0"/>
                        <a:t>232</a:t>
                      </a:r>
                      <a:endParaRPr sz="800" dirty="0"/>
                    </a:p>
                  </a:txBody>
                  <a:tcPr marL="91425" marR="91425" marT="91425" marB="91425"/>
                </a:tc>
                <a:extLst>
                  <a:ext uri="{0D108BD9-81ED-4DB2-BD59-A6C34878D82A}">
                    <a16:rowId xmlns:a16="http://schemas.microsoft.com/office/drawing/2014/main" val="3876799811"/>
                  </a:ext>
                </a:extLst>
              </a:tr>
              <a:tr h="297711">
                <a:tc>
                  <a:txBody>
                    <a:bodyPr/>
                    <a:lstStyle/>
                    <a:p>
                      <a:pPr marL="0" lvl="0" indent="0" rtl="0">
                        <a:spcBef>
                          <a:spcPts val="0"/>
                        </a:spcBef>
                        <a:spcAft>
                          <a:spcPts val="0"/>
                        </a:spcAft>
                        <a:buNone/>
                      </a:pPr>
                      <a:r>
                        <a:rPr lang="en-US" sz="800" dirty="0" err="1"/>
                        <a:t>buzzfeed</a:t>
                      </a:r>
                      <a:endParaRPr sz="800" dirty="0"/>
                    </a:p>
                  </a:txBody>
                  <a:tcPr marL="91425" marR="91425" marT="91425" marB="91425"/>
                </a:tc>
                <a:tc>
                  <a:txBody>
                    <a:bodyPr/>
                    <a:lstStyle/>
                    <a:p>
                      <a:pPr algn="ctr"/>
                      <a:r>
                        <a:rPr lang="en-US" sz="800" dirty="0">
                          <a:solidFill>
                            <a:srgbClr val="525252"/>
                          </a:solidFill>
                          <a:effectLst/>
                        </a:rPr>
                        <a:t>ten-crazy-cool-</a:t>
                      </a:r>
                      <a:r>
                        <a:rPr lang="en-US" sz="800" dirty="0" err="1">
                          <a:solidFill>
                            <a:srgbClr val="525252"/>
                          </a:solidFill>
                          <a:effectLst/>
                        </a:rPr>
                        <a:t>tshirts</a:t>
                      </a:r>
                      <a:r>
                        <a:rPr lang="en-US" sz="800" dirty="0">
                          <a:solidFill>
                            <a:srgbClr val="525252"/>
                          </a:solidFill>
                          <a:effectLst/>
                        </a:rPr>
                        <a:t>-facts</a:t>
                      </a:r>
                    </a:p>
                  </a:txBody>
                  <a:tcPr anchor="ctr"/>
                </a:tc>
                <a:tc>
                  <a:txBody>
                    <a:bodyPr/>
                    <a:lstStyle/>
                    <a:p>
                      <a:pPr marL="0" lvl="0" indent="0" rtl="0">
                        <a:spcBef>
                          <a:spcPts val="0"/>
                        </a:spcBef>
                        <a:spcAft>
                          <a:spcPts val="0"/>
                        </a:spcAft>
                        <a:buNone/>
                      </a:pPr>
                      <a:r>
                        <a:rPr lang="en-US" sz="800" dirty="0"/>
                        <a:t>190</a:t>
                      </a:r>
                      <a:endParaRPr sz="800" dirty="0"/>
                    </a:p>
                  </a:txBody>
                  <a:tcPr marL="91425" marR="91425" marT="91425" marB="91425"/>
                </a:tc>
                <a:extLst>
                  <a:ext uri="{0D108BD9-81ED-4DB2-BD59-A6C34878D82A}">
                    <a16:rowId xmlns:a16="http://schemas.microsoft.com/office/drawing/2014/main" val="4001264817"/>
                  </a:ext>
                </a:extLst>
              </a:tr>
              <a:tr h="297711">
                <a:tc>
                  <a:txBody>
                    <a:bodyPr/>
                    <a:lstStyle/>
                    <a:p>
                      <a:pPr marL="0" lvl="0" indent="0" rtl="0">
                        <a:spcBef>
                          <a:spcPts val="0"/>
                        </a:spcBef>
                        <a:spcAft>
                          <a:spcPts val="0"/>
                        </a:spcAft>
                        <a:buNone/>
                      </a:pPr>
                      <a:r>
                        <a:rPr lang="en-US" sz="800" dirty="0"/>
                        <a:t>medium</a:t>
                      </a:r>
                      <a:endParaRPr sz="800" dirty="0"/>
                    </a:p>
                  </a:txBody>
                  <a:tcPr marL="91425" marR="91425" marT="91425" marB="91425"/>
                </a:tc>
                <a:tc>
                  <a:txBody>
                    <a:bodyPr/>
                    <a:lstStyle/>
                    <a:p>
                      <a:pPr algn="ctr"/>
                      <a:r>
                        <a:rPr lang="en-US" sz="800" dirty="0">
                          <a:solidFill>
                            <a:srgbClr val="525252"/>
                          </a:solidFill>
                          <a:effectLst/>
                        </a:rPr>
                        <a:t>interview-with-cool-</a:t>
                      </a:r>
                      <a:r>
                        <a:rPr lang="en-US" sz="800" dirty="0" err="1">
                          <a:solidFill>
                            <a:srgbClr val="525252"/>
                          </a:solidFill>
                          <a:effectLst/>
                        </a:rPr>
                        <a:t>tshirts</a:t>
                      </a:r>
                      <a:r>
                        <a:rPr lang="en-US" sz="800" dirty="0">
                          <a:solidFill>
                            <a:srgbClr val="525252"/>
                          </a:solidFill>
                          <a:effectLst/>
                        </a:rPr>
                        <a:t>-founder</a:t>
                      </a:r>
                    </a:p>
                  </a:txBody>
                  <a:tcPr anchor="ctr"/>
                </a:tc>
                <a:tc>
                  <a:txBody>
                    <a:bodyPr/>
                    <a:lstStyle/>
                    <a:p>
                      <a:pPr marL="0" lvl="0" indent="0" rtl="0">
                        <a:spcBef>
                          <a:spcPts val="0"/>
                        </a:spcBef>
                        <a:spcAft>
                          <a:spcPts val="0"/>
                        </a:spcAft>
                        <a:buNone/>
                      </a:pPr>
                      <a:r>
                        <a:rPr lang="en-US" sz="800" dirty="0"/>
                        <a:t>184</a:t>
                      </a:r>
                      <a:endParaRPr sz="800" dirty="0"/>
                    </a:p>
                  </a:txBody>
                  <a:tcPr marL="91425" marR="91425" marT="91425" marB="91425"/>
                </a:tc>
                <a:extLst>
                  <a:ext uri="{0D108BD9-81ED-4DB2-BD59-A6C34878D82A}">
                    <a16:rowId xmlns:a16="http://schemas.microsoft.com/office/drawing/2014/main" val="10004"/>
                  </a:ext>
                </a:extLst>
              </a:tr>
              <a:tr h="297711">
                <a:tc>
                  <a:txBody>
                    <a:bodyPr/>
                    <a:lstStyle/>
                    <a:p>
                      <a:pPr marL="0" lvl="0" indent="0" rtl="0">
                        <a:spcBef>
                          <a:spcPts val="0"/>
                        </a:spcBef>
                        <a:spcAft>
                          <a:spcPts val="0"/>
                        </a:spcAft>
                        <a:buNone/>
                      </a:pPr>
                      <a:r>
                        <a:rPr lang="en-US" sz="800" dirty="0"/>
                        <a:t>google</a:t>
                      </a:r>
                      <a:endParaRPr sz="800" dirty="0"/>
                    </a:p>
                  </a:txBody>
                  <a:tcPr marL="91425" marR="91425" marT="91425" marB="91425"/>
                </a:tc>
                <a:tc>
                  <a:txBody>
                    <a:bodyPr/>
                    <a:lstStyle/>
                    <a:p>
                      <a:pPr algn="ctr"/>
                      <a:r>
                        <a:rPr lang="en-US" sz="800" dirty="0">
                          <a:solidFill>
                            <a:srgbClr val="525252"/>
                          </a:solidFill>
                          <a:effectLst/>
                        </a:rPr>
                        <a:t>paid-search</a:t>
                      </a:r>
                    </a:p>
                  </a:txBody>
                  <a:tcPr anchor="ctr"/>
                </a:tc>
                <a:tc>
                  <a:txBody>
                    <a:bodyPr/>
                    <a:lstStyle/>
                    <a:p>
                      <a:pPr marL="0" lvl="0" indent="0" rtl="0">
                        <a:spcBef>
                          <a:spcPts val="0"/>
                        </a:spcBef>
                        <a:spcAft>
                          <a:spcPts val="0"/>
                        </a:spcAft>
                        <a:buNone/>
                      </a:pPr>
                      <a:r>
                        <a:rPr lang="en-US" sz="800" dirty="0"/>
                        <a:t>178</a:t>
                      </a:r>
                      <a:endParaRPr sz="800" dirty="0"/>
                    </a:p>
                  </a:txBody>
                  <a:tcPr marL="91425" marR="91425" marT="91425" marB="91425"/>
                </a:tc>
                <a:extLst>
                  <a:ext uri="{0D108BD9-81ED-4DB2-BD59-A6C34878D82A}">
                    <a16:rowId xmlns:a16="http://schemas.microsoft.com/office/drawing/2014/main" val="2795540905"/>
                  </a:ext>
                </a:extLst>
              </a:tr>
              <a:tr h="297711">
                <a:tc>
                  <a:txBody>
                    <a:bodyPr/>
                    <a:lstStyle/>
                    <a:p>
                      <a:pPr marL="0" lvl="0" indent="0" rtl="0">
                        <a:spcBef>
                          <a:spcPts val="0"/>
                        </a:spcBef>
                        <a:spcAft>
                          <a:spcPts val="0"/>
                        </a:spcAft>
                        <a:buNone/>
                      </a:pPr>
                      <a:r>
                        <a:rPr lang="en-US" sz="800" dirty="0"/>
                        <a:t>google</a:t>
                      </a:r>
                      <a:endParaRPr sz="800" dirty="0"/>
                    </a:p>
                  </a:txBody>
                  <a:tcPr marL="91425" marR="91425" marT="91425" marB="91425"/>
                </a:tc>
                <a:tc>
                  <a:txBody>
                    <a:bodyPr/>
                    <a:lstStyle/>
                    <a:p>
                      <a:pPr algn="ctr"/>
                      <a:r>
                        <a:rPr lang="en-US" sz="800" dirty="0">
                          <a:solidFill>
                            <a:srgbClr val="525252"/>
                          </a:solidFill>
                          <a:effectLst/>
                        </a:rPr>
                        <a:t>cool-</a:t>
                      </a:r>
                      <a:r>
                        <a:rPr lang="en-US" sz="800" dirty="0" err="1">
                          <a:solidFill>
                            <a:srgbClr val="525252"/>
                          </a:solidFill>
                          <a:effectLst/>
                        </a:rPr>
                        <a:t>tshirts</a:t>
                      </a:r>
                      <a:r>
                        <a:rPr lang="en-US" sz="800" dirty="0">
                          <a:solidFill>
                            <a:srgbClr val="525252"/>
                          </a:solidFill>
                          <a:effectLst/>
                        </a:rPr>
                        <a:t>-search</a:t>
                      </a:r>
                    </a:p>
                  </a:txBody>
                  <a:tcPr anchor="ctr"/>
                </a:tc>
                <a:tc>
                  <a:txBody>
                    <a:bodyPr/>
                    <a:lstStyle/>
                    <a:p>
                      <a:pPr marL="0" lvl="0" indent="0" rtl="0">
                        <a:spcBef>
                          <a:spcPts val="0"/>
                        </a:spcBef>
                        <a:spcAft>
                          <a:spcPts val="0"/>
                        </a:spcAft>
                        <a:buNone/>
                      </a:pPr>
                      <a:r>
                        <a:rPr lang="en-US" sz="800" dirty="0"/>
                        <a:t>160</a:t>
                      </a:r>
                      <a:endParaRPr sz="800" dirty="0"/>
                    </a:p>
                  </a:txBody>
                  <a:tcPr marL="91425" marR="91425" marT="91425" marB="91425"/>
                </a:tc>
                <a:extLst>
                  <a:ext uri="{0D108BD9-81ED-4DB2-BD59-A6C34878D82A}">
                    <a16:rowId xmlns:a16="http://schemas.microsoft.com/office/drawing/2014/main" val="3918051312"/>
                  </a:ext>
                </a:extLst>
              </a:tr>
            </a:tbl>
          </a:graphicData>
        </a:graphic>
      </p:graphicFrame>
    </p:spTree>
    <p:extLst>
      <p:ext uri="{BB962C8B-B14F-4D97-AF65-F5344CB8AC3E}">
        <p14:creationId xmlns:p14="http://schemas.microsoft.com/office/powerpoint/2010/main" val="2349981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Purchases</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r>
              <a:rPr lang="en-US" sz="900" dirty="0">
                <a:latin typeface="Courier New"/>
                <a:ea typeface="Courier New"/>
                <a:cs typeface="Courier New"/>
                <a:sym typeface="Courier New"/>
              </a:rPr>
              <a:t>--How many visitors make a purchase?--</a:t>
            </a:r>
          </a:p>
          <a:p>
            <a:pPr lvl="0"/>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SELECT DISTINCT COUNT(*) </a:t>
            </a:r>
          </a:p>
          <a:p>
            <a:pPr lvl="0"/>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t>
            </a:r>
          </a:p>
          <a:p>
            <a:pPr lvl="0"/>
            <a:r>
              <a:rPr lang="en-US" sz="900" dirty="0">
                <a:latin typeface="Courier New"/>
                <a:ea typeface="Courier New"/>
                <a:cs typeface="Courier New"/>
                <a:sym typeface="Courier New"/>
              </a:rPr>
              <a:t>      WHERE </a:t>
            </a:r>
            <a:r>
              <a:rPr lang="en-US" sz="900" dirty="0" err="1">
                <a:latin typeface="Courier New"/>
                <a:ea typeface="Courier New"/>
                <a:cs typeface="Courier New"/>
                <a:sym typeface="Courier New"/>
              </a:rPr>
              <a:t>page_name</a:t>
            </a:r>
            <a:r>
              <a:rPr lang="en-US" sz="900" dirty="0">
                <a:latin typeface="Courier New"/>
                <a:ea typeface="Courier New"/>
                <a:cs typeface="Courier New"/>
                <a:sym typeface="Courier New"/>
              </a:rPr>
              <a:t> = '4 - purchase';</a:t>
            </a:r>
            <a:endParaRPr sz="900" dirty="0">
              <a:latin typeface="Courier New"/>
              <a:ea typeface="Courier New"/>
              <a:cs typeface="Courier New"/>
              <a:sym typeface="Courier New"/>
            </a:endParaRPr>
          </a:p>
        </p:txBody>
      </p:sp>
      <p:sp>
        <p:nvSpPr>
          <p:cNvPr id="324" name="Shape 324"/>
          <p:cNvSpPr txBox="1"/>
          <p:nvPr/>
        </p:nvSpPr>
        <p:spPr>
          <a:xfrm>
            <a:off x="177975" y="1201324"/>
            <a:ext cx="4920900" cy="108062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000" dirty="0">
                <a:latin typeface="Salesforce Sans" panose="020B0505020202020203" pitchFamily="34" charset="77"/>
                <a:ea typeface="Roboto"/>
                <a:cs typeface="Roboto"/>
                <a:sym typeface="Roboto"/>
              </a:rPr>
              <a:t>How many visitors make a purchase?</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000" dirty="0">
                <a:latin typeface="Salesforce Sans" panose="020B0505020202020203" pitchFamily="34" charset="77"/>
                <a:ea typeface="Roboto"/>
                <a:cs typeface="Roboto"/>
                <a:sym typeface="Roboto"/>
              </a:rPr>
              <a:t>361 visitors made purchases</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endParaRPr lang="en-US" sz="1000" dirty="0">
              <a:latin typeface="Salesforce Sans" panose="020B0505020202020203" pitchFamily="34" charset="77"/>
              <a:ea typeface="Roboto"/>
              <a:cs typeface="Roboto"/>
              <a:sym typeface="Roboto"/>
            </a:endParaRPr>
          </a:p>
          <a:p>
            <a:pPr marL="171450" lvl="0" indent="-171450" rtl="0">
              <a:lnSpc>
                <a:spcPct val="115000"/>
              </a:lnSpc>
              <a:spcBef>
                <a:spcPts val="0"/>
              </a:spcBef>
              <a:spcAft>
                <a:spcPts val="0"/>
              </a:spcAft>
              <a:buClr>
                <a:schemeClr val="dk1"/>
              </a:buClr>
              <a:buSzPts val="1100"/>
              <a:buFont typeface="Arial" panose="020B0604020202020204" pitchFamily="34" charset="0"/>
              <a:buChar char="•"/>
            </a:pPr>
            <a:endParaRPr sz="1000" dirty="0">
              <a:latin typeface="Salesforce Sans" panose="020B0505020202020203" pitchFamily="34" charset="77"/>
              <a:ea typeface="Roboto"/>
              <a:cs typeface="Roboto"/>
              <a:sym typeface="Roboto"/>
            </a:endParaRPr>
          </a:p>
        </p:txBody>
      </p:sp>
      <p:graphicFrame>
        <p:nvGraphicFramePr>
          <p:cNvPr id="9" name="Shape 325">
            <a:extLst>
              <a:ext uri="{FF2B5EF4-FFF2-40B4-BE49-F238E27FC236}">
                <a16:creationId xmlns:a16="http://schemas.microsoft.com/office/drawing/2014/main" id="{6849360A-0015-094C-8440-7583E6144A7E}"/>
              </a:ext>
            </a:extLst>
          </p:cNvPr>
          <p:cNvGraphicFramePr/>
          <p:nvPr>
            <p:extLst>
              <p:ext uri="{D42A27DB-BD31-4B8C-83A1-F6EECF244321}">
                <p14:modId xmlns:p14="http://schemas.microsoft.com/office/powerpoint/2010/main" val="2227617022"/>
              </p:ext>
            </p:extLst>
          </p:nvPr>
        </p:nvGraphicFramePr>
        <p:xfrm>
          <a:off x="1035731" y="2441564"/>
          <a:ext cx="2613727" cy="632961"/>
        </p:xfrm>
        <a:graphic>
          <a:graphicData uri="http://schemas.openxmlformats.org/drawingml/2006/table">
            <a:tbl>
              <a:tblPr>
                <a:noFill/>
                <a:tableStyleId>{8628B589-4659-4227-9C68-565DD4A46BFE}</a:tableStyleId>
              </a:tblPr>
              <a:tblGrid>
                <a:gridCol w="2613727">
                  <a:extLst>
                    <a:ext uri="{9D8B030D-6E8A-4147-A177-3AD203B41FA5}">
                      <a16:colId xmlns:a16="http://schemas.microsoft.com/office/drawing/2014/main" val="20001"/>
                    </a:ext>
                  </a:extLst>
                </a:gridCol>
              </a:tblGrid>
              <a:tr h="327485">
                <a:tc>
                  <a:txBody>
                    <a:bodyPr/>
                    <a:lstStyle/>
                    <a:p>
                      <a:pPr marL="0" lvl="0" indent="0" algn="ctr" rtl="0">
                        <a:spcBef>
                          <a:spcPts val="0"/>
                        </a:spcBef>
                        <a:spcAft>
                          <a:spcPts val="0"/>
                        </a:spcAft>
                        <a:buNone/>
                      </a:pPr>
                      <a:r>
                        <a:rPr lang="en" sz="1000" b="1" dirty="0">
                          <a:solidFill>
                            <a:srgbClr val="FFFFFF"/>
                          </a:solidFill>
                        </a:rPr>
                        <a:t>COUNT(*)</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297711">
                <a:tc>
                  <a:txBody>
                    <a:bodyPr/>
                    <a:lstStyle/>
                    <a:p>
                      <a:pPr algn="ctr"/>
                      <a:r>
                        <a:rPr lang="en-US" sz="800" dirty="0">
                          <a:solidFill>
                            <a:srgbClr val="525252"/>
                          </a:solidFill>
                          <a:effectLst/>
                        </a:rPr>
                        <a:t>361</a:t>
                      </a:r>
                    </a:p>
                  </a:txBody>
                  <a:tcPr anchor="ctr"/>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49490B00-968F-B649-886C-9BC9EC0B90D2}"/>
              </a:ext>
            </a:extLst>
          </p:cNvPr>
          <p:cNvPicPr>
            <a:picLocks noChangeAspect="1"/>
          </p:cNvPicPr>
          <p:nvPr/>
        </p:nvPicPr>
        <p:blipFill>
          <a:blip r:embed="rId3"/>
          <a:stretch>
            <a:fillRect/>
          </a:stretch>
        </p:blipFill>
        <p:spPr>
          <a:xfrm>
            <a:off x="5333726" y="789773"/>
            <a:ext cx="3561647" cy="340452"/>
          </a:xfrm>
          <a:prstGeom prst="rect">
            <a:avLst/>
          </a:prstGeom>
          <a:ln>
            <a:solidFill>
              <a:schemeClr val="tx1"/>
            </a:solidFill>
          </a:ln>
        </p:spPr>
      </p:pic>
      <p:pic>
        <p:nvPicPr>
          <p:cNvPr id="6" name="Picture 5">
            <a:extLst>
              <a:ext uri="{FF2B5EF4-FFF2-40B4-BE49-F238E27FC236}">
                <a16:creationId xmlns:a16="http://schemas.microsoft.com/office/drawing/2014/main" id="{CE6E8FC7-B1AD-2240-8E20-FC2BCAA8457B}"/>
              </a:ext>
            </a:extLst>
          </p:cNvPr>
          <p:cNvPicPr>
            <a:picLocks noChangeAspect="1"/>
          </p:cNvPicPr>
          <p:nvPr/>
        </p:nvPicPr>
        <p:blipFill>
          <a:blip r:embed="rId4"/>
          <a:stretch>
            <a:fillRect/>
          </a:stretch>
        </p:blipFill>
        <p:spPr>
          <a:xfrm>
            <a:off x="1237184" y="2932681"/>
            <a:ext cx="2210819" cy="2210819"/>
          </a:xfrm>
          <a:prstGeom prst="rect">
            <a:avLst/>
          </a:prstGeom>
        </p:spPr>
      </p:pic>
    </p:spTree>
    <p:extLst>
      <p:ext uri="{BB962C8B-B14F-4D97-AF65-F5344CB8AC3E}">
        <p14:creationId xmlns:p14="http://schemas.microsoft.com/office/powerpoint/2010/main" val="326632701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1431</TotalTime>
  <Words>955</Words>
  <Application>Microsoft Macintosh PowerPoint</Application>
  <PresentationFormat>On-screen Show (16:9)</PresentationFormat>
  <Paragraphs>216</Paragraphs>
  <Slides>13</Slides>
  <Notes>13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13</vt:i4>
      </vt:variant>
    </vt:vector>
  </HeadingPairs>
  <TitlesOfParts>
    <vt:vector size="24" baseType="lpstr">
      <vt:lpstr>Roboto Black</vt:lpstr>
      <vt:lpstr>Bauhaus 93</vt:lpstr>
      <vt:lpstr>Salesforce Sans</vt:lpstr>
      <vt:lpstr>Roboto Thin</vt:lpstr>
      <vt:lpstr>Arial</vt:lpstr>
      <vt:lpstr>Roboto</vt:lpstr>
      <vt:lpstr>Courier New</vt:lpstr>
      <vt:lpstr>Dosis</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Microsoft Office User</cp:lastModifiedBy>
  <cp:revision>27</cp:revision>
  <dcterms:modified xsi:type="dcterms:W3CDTF">2019-05-21T05:20:52Z</dcterms:modified>
</cp:coreProperties>
</file>